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8"/>
  </p:notesMasterIdLst>
  <p:sldIdLst>
    <p:sldId id="256" r:id="rId2"/>
    <p:sldId id="327" r:id="rId3"/>
    <p:sldId id="286" r:id="rId4"/>
    <p:sldId id="362" r:id="rId5"/>
    <p:sldId id="413" r:id="rId6"/>
    <p:sldId id="329" r:id="rId7"/>
    <p:sldId id="400" r:id="rId8"/>
    <p:sldId id="403" r:id="rId9"/>
    <p:sldId id="404" r:id="rId10"/>
    <p:sldId id="405" r:id="rId11"/>
    <p:sldId id="406" r:id="rId12"/>
    <p:sldId id="337" r:id="rId13"/>
    <p:sldId id="356" r:id="rId14"/>
    <p:sldId id="376" r:id="rId15"/>
    <p:sldId id="326" r:id="rId16"/>
    <p:sldId id="388" r:id="rId17"/>
    <p:sldId id="375" r:id="rId18"/>
    <p:sldId id="389" r:id="rId19"/>
    <p:sldId id="390" r:id="rId20"/>
    <p:sldId id="391" r:id="rId21"/>
    <p:sldId id="269" r:id="rId22"/>
    <p:sldId id="377" r:id="rId23"/>
    <p:sldId id="289" r:id="rId24"/>
    <p:sldId id="290" r:id="rId25"/>
    <p:sldId id="414" r:id="rId26"/>
    <p:sldId id="310" r:id="rId27"/>
    <p:sldId id="348" r:id="rId28"/>
    <p:sldId id="407" r:id="rId29"/>
    <p:sldId id="408" r:id="rId30"/>
    <p:sldId id="409" r:id="rId31"/>
    <p:sldId id="410" r:id="rId32"/>
    <p:sldId id="411" r:id="rId33"/>
    <p:sldId id="338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415" r:id="rId45"/>
    <p:sldId id="416" r:id="rId46"/>
    <p:sldId id="291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 autoAdjust="0"/>
  </p:normalViewPr>
  <p:slideViewPr>
    <p:cSldViewPr snapToGrid="0" snapToObjects="1">
      <p:cViewPr>
        <p:scale>
          <a:sx n="112" d="100"/>
          <a:sy n="112" d="100"/>
        </p:scale>
        <p:origin x="-1056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arlson\Desktop\Personal\DC%20Tri\Budget\Annual%20Meeting%20Slide%20Info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SCarlson\Desktop\Personal\DC%20Tri\Budget\Annual%20Meeting%20Slide%20Inf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rtroll\Desktop\TEMP\DC%20Triathlon%20Club%20Key%20Metrics_20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rtroll\Desktop\TEMP\DC%20Triathlon%20Club%20Key%20Metrics_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Sheet1!$C$3:$J$3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cat>
          <c:val>
            <c:numRef>
              <c:f>Sheet1!$C$4:$J$4</c:f>
              <c:numCache>
                <c:formatCode>_("$"* #,##0_);_("$"* \(#,##0\);_("$"* "-"??_);_(@_)</c:formatCode>
                <c:ptCount val="8"/>
                <c:pt idx="0">
                  <c:v>58635.0</c:v>
                </c:pt>
                <c:pt idx="1">
                  <c:v>68770.0</c:v>
                </c:pt>
                <c:pt idx="2">
                  <c:v>91924.0</c:v>
                </c:pt>
                <c:pt idx="3">
                  <c:v>95411.0</c:v>
                </c:pt>
                <c:pt idx="4">
                  <c:v>136278.0</c:v>
                </c:pt>
                <c:pt idx="5">
                  <c:v>154279.0</c:v>
                </c:pt>
                <c:pt idx="6">
                  <c:v>220072.0</c:v>
                </c:pt>
                <c:pt idx="7">
                  <c:v>188185.0</c:v>
                </c:pt>
              </c:numCache>
            </c:numRef>
          </c:val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Expense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Sheet1!$C$3:$J$3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cat>
          <c:val>
            <c:numRef>
              <c:f>Sheet1!$C$5:$J$5</c:f>
              <c:numCache>
                <c:formatCode>_("$"* #,##0_);_("$"* \(#,##0\);_("$"* "-"??_);_(@_)</c:formatCode>
                <c:ptCount val="8"/>
                <c:pt idx="0">
                  <c:v>50585.0</c:v>
                </c:pt>
                <c:pt idx="1">
                  <c:v>58339.0</c:v>
                </c:pt>
                <c:pt idx="2">
                  <c:v>84709.0</c:v>
                </c:pt>
                <c:pt idx="3">
                  <c:v>78935.0</c:v>
                </c:pt>
                <c:pt idx="4">
                  <c:v>122545.0</c:v>
                </c:pt>
                <c:pt idx="5">
                  <c:v>155086.0</c:v>
                </c:pt>
                <c:pt idx="6">
                  <c:v>228281.0</c:v>
                </c:pt>
                <c:pt idx="7">
                  <c:v>174503.0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5029432"/>
        <c:axId val="2055019624"/>
      </c:barChart>
      <c:catAx>
        <c:axId val="2055029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5019624"/>
        <c:crosses val="autoZero"/>
        <c:auto val="1"/>
        <c:lblAlgn val="ctr"/>
        <c:lblOffset val="100"/>
        <c:noMultiLvlLbl val="0"/>
      </c:catAx>
      <c:valAx>
        <c:axId val="2055019624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2055029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Sheet2!$B$3:$B$14</c:f>
              <c:strCache>
                <c:ptCount val="12"/>
                <c:pt idx="0">
                  <c:v>Training Programs</c:v>
                </c:pt>
                <c:pt idx="1">
                  <c:v>Membership</c:v>
                </c:pt>
                <c:pt idx="2">
                  <c:v>Gear</c:v>
                </c:pt>
                <c:pt idx="3">
                  <c:v>Operations &amp; Admin</c:v>
                </c:pt>
                <c:pt idx="4">
                  <c:v>Club Races</c:v>
                </c:pt>
                <c:pt idx="5">
                  <c:v>Club Training</c:v>
                </c:pt>
                <c:pt idx="6">
                  <c:v>Club Events</c:v>
                </c:pt>
                <c:pt idx="7">
                  <c:v>Corporate Contributions</c:v>
                </c:pt>
                <c:pt idx="8">
                  <c:v>Other</c:v>
                </c:pt>
                <c:pt idx="9">
                  <c:v>Volunteer</c:v>
                </c:pt>
                <c:pt idx="10">
                  <c:v>Community Outreach</c:v>
                </c:pt>
                <c:pt idx="11">
                  <c:v>Partnerships</c:v>
                </c:pt>
              </c:strCache>
            </c:strRef>
          </c:cat>
          <c:val>
            <c:numRef>
              <c:f>Sheet2!$C$3:$C$14</c:f>
              <c:numCache>
                <c:formatCode>_("$"* #,##0_);_("$"* \(#,##0\);_("$"* "-"??_);_(@_)</c:formatCode>
                <c:ptCount val="12"/>
                <c:pt idx="0">
                  <c:v>97091.0</c:v>
                </c:pt>
                <c:pt idx="1">
                  <c:v>43693.0</c:v>
                </c:pt>
                <c:pt idx="2">
                  <c:v>32856.0</c:v>
                </c:pt>
                <c:pt idx="4">
                  <c:v>6436.0</c:v>
                </c:pt>
                <c:pt idx="5">
                  <c:v>1580.0</c:v>
                </c:pt>
                <c:pt idx="6">
                  <c:v>2654.0</c:v>
                </c:pt>
                <c:pt idx="7">
                  <c:v>1500.0</c:v>
                </c:pt>
                <c:pt idx="8">
                  <c:v>1527.0</c:v>
                </c:pt>
                <c:pt idx="10">
                  <c:v>846.0</c:v>
                </c:pt>
              </c:numCache>
            </c:numRef>
          </c:val>
        </c:ser>
        <c:ser>
          <c:idx val="1"/>
          <c:order val="1"/>
          <c:tx>
            <c:strRef>
              <c:f>Sheet2!$E$2</c:f>
              <c:strCache>
                <c:ptCount val="1"/>
                <c:pt idx="0">
                  <c:v>Expense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Sheet2!$B$3:$B$14</c:f>
              <c:strCache>
                <c:ptCount val="12"/>
                <c:pt idx="0">
                  <c:v>Training Programs</c:v>
                </c:pt>
                <c:pt idx="1">
                  <c:v>Membership</c:v>
                </c:pt>
                <c:pt idx="2">
                  <c:v>Gear</c:v>
                </c:pt>
                <c:pt idx="3">
                  <c:v>Operations &amp; Admin</c:v>
                </c:pt>
                <c:pt idx="4">
                  <c:v>Club Races</c:v>
                </c:pt>
                <c:pt idx="5">
                  <c:v>Club Training</c:v>
                </c:pt>
                <c:pt idx="6">
                  <c:v>Club Events</c:v>
                </c:pt>
                <c:pt idx="7">
                  <c:v>Corporate Contributions</c:v>
                </c:pt>
                <c:pt idx="8">
                  <c:v>Other</c:v>
                </c:pt>
                <c:pt idx="9">
                  <c:v>Volunteer</c:v>
                </c:pt>
                <c:pt idx="10">
                  <c:v>Community Outreach</c:v>
                </c:pt>
                <c:pt idx="11">
                  <c:v>Partnerships</c:v>
                </c:pt>
              </c:strCache>
            </c:strRef>
          </c:cat>
          <c:val>
            <c:numRef>
              <c:f>Sheet2!$E$3:$E$14</c:f>
              <c:numCache>
                <c:formatCode>_("$"* #,##0_);_("$"* \(#,##0\);_("$"* "-"??_);_(@_)</c:formatCode>
                <c:ptCount val="12"/>
                <c:pt idx="0">
                  <c:v>70400.0</c:v>
                </c:pt>
                <c:pt idx="1">
                  <c:v>17740.0</c:v>
                </c:pt>
                <c:pt idx="2">
                  <c:v>30392.0</c:v>
                </c:pt>
                <c:pt idx="3">
                  <c:v>39254.0</c:v>
                </c:pt>
                <c:pt idx="4">
                  <c:v>2890.0</c:v>
                </c:pt>
                <c:pt idx="5">
                  <c:v>7208.0</c:v>
                </c:pt>
                <c:pt idx="6">
                  <c:v>1860.0</c:v>
                </c:pt>
                <c:pt idx="7">
                  <c:v>140.0</c:v>
                </c:pt>
                <c:pt idx="8">
                  <c:v>1786.0</c:v>
                </c:pt>
                <c:pt idx="9">
                  <c:v>1500.0</c:v>
                </c:pt>
                <c:pt idx="10">
                  <c:v>1330.0</c:v>
                </c:pt>
                <c:pt idx="11">
                  <c:v>140.0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6486472"/>
        <c:axId val="2086489448"/>
      </c:barChart>
      <c:catAx>
        <c:axId val="2086486472"/>
        <c:scaling>
          <c:orientation val="minMax"/>
        </c:scaling>
        <c:delete val="0"/>
        <c:axPos val="b"/>
        <c:majorTickMark val="out"/>
        <c:minorTickMark val="none"/>
        <c:tickLblPos val="nextTo"/>
        <c:crossAx val="2086489448"/>
        <c:crosses val="autoZero"/>
        <c:auto val="1"/>
        <c:lblAlgn val="ctr"/>
        <c:lblOffset val="100"/>
        <c:noMultiLvlLbl val="0"/>
      </c:catAx>
      <c:valAx>
        <c:axId val="2086489448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20864864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Age Demographics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'Membership Demographics'!$D$8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cat>
            <c:strRef>
              <c:f>'Membership Demographics'!$A$9:$A$19</c:f>
              <c:strCache>
                <c:ptCount val="11"/>
                <c:pt idx="0">
                  <c:v>Under 18</c:v>
                </c:pt>
                <c:pt idx="1">
                  <c:v>18 - 24</c:v>
                </c:pt>
                <c:pt idx="2">
                  <c:v>25 - 29</c:v>
                </c:pt>
                <c:pt idx="3">
                  <c:v>30 - 34</c:v>
                </c:pt>
                <c:pt idx="4">
                  <c:v>35 - 39</c:v>
                </c:pt>
                <c:pt idx="5">
                  <c:v>40 - 44</c:v>
                </c:pt>
                <c:pt idx="6">
                  <c:v>45 - 49</c:v>
                </c:pt>
                <c:pt idx="7">
                  <c:v>50 - 54</c:v>
                </c:pt>
                <c:pt idx="8">
                  <c:v>55 - 59</c:v>
                </c:pt>
                <c:pt idx="9">
                  <c:v>60+</c:v>
                </c:pt>
                <c:pt idx="10">
                  <c:v>Unknown</c:v>
                </c:pt>
              </c:strCache>
            </c:strRef>
          </c:cat>
          <c:val>
            <c:numRef>
              <c:f>'Membership Demographics'!$D$9:$D$19</c:f>
              <c:numCache>
                <c:formatCode>General</c:formatCode>
                <c:ptCount val="11"/>
                <c:pt idx="0">
                  <c:v>2.0</c:v>
                </c:pt>
                <c:pt idx="1">
                  <c:v>16.0</c:v>
                </c:pt>
                <c:pt idx="2">
                  <c:v>84.0</c:v>
                </c:pt>
                <c:pt idx="3">
                  <c:v>133.0</c:v>
                </c:pt>
                <c:pt idx="4">
                  <c:v>105.0</c:v>
                </c:pt>
                <c:pt idx="5">
                  <c:v>92.0</c:v>
                </c:pt>
                <c:pt idx="6">
                  <c:v>52.0</c:v>
                </c:pt>
                <c:pt idx="7">
                  <c:v>40.0</c:v>
                </c:pt>
                <c:pt idx="8">
                  <c:v>8.0</c:v>
                </c:pt>
                <c:pt idx="9">
                  <c:v>5.0</c:v>
                </c:pt>
                <c:pt idx="10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'Membership Demographics'!$F$8</c:f>
              <c:strCache>
                <c:ptCount val="1"/>
                <c:pt idx="0">
                  <c:v>Female</c:v>
                </c:pt>
              </c:strCache>
            </c:strRef>
          </c:tx>
          <c:invertIfNegative val="0"/>
          <c:cat>
            <c:strRef>
              <c:f>'Membership Demographics'!$A$9:$A$19</c:f>
              <c:strCache>
                <c:ptCount val="11"/>
                <c:pt idx="0">
                  <c:v>Under 18</c:v>
                </c:pt>
                <c:pt idx="1">
                  <c:v>18 - 24</c:v>
                </c:pt>
                <c:pt idx="2">
                  <c:v>25 - 29</c:v>
                </c:pt>
                <c:pt idx="3">
                  <c:v>30 - 34</c:v>
                </c:pt>
                <c:pt idx="4">
                  <c:v>35 - 39</c:v>
                </c:pt>
                <c:pt idx="5">
                  <c:v>40 - 44</c:v>
                </c:pt>
                <c:pt idx="6">
                  <c:v>45 - 49</c:v>
                </c:pt>
                <c:pt idx="7">
                  <c:v>50 - 54</c:v>
                </c:pt>
                <c:pt idx="8">
                  <c:v>55 - 59</c:v>
                </c:pt>
                <c:pt idx="9">
                  <c:v>60+</c:v>
                </c:pt>
                <c:pt idx="10">
                  <c:v>Unknown</c:v>
                </c:pt>
              </c:strCache>
            </c:strRef>
          </c:cat>
          <c:val>
            <c:numRef>
              <c:f>'Membership Demographics'!$F$9:$F$19</c:f>
              <c:numCache>
                <c:formatCode>General</c:formatCode>
                <c:ptCount val="11"/>
                <c:pt idx="0">
                  <c:v>7.0</c:v>
                </c:pt>
                <c:pt idx="1">
                  <c:v>18.0</c:v>
                </c:pt>
                <c:pt idx="2">
                  <c:v>115.0</c:v>
                </c:pt>
                <c:pt idx="3">
                  <c:v>170.0</c:v>
                </c:pt>
                <c:pt idx="4">
                  <c:v>104.0</c:v>
                </c:pt>
                <c:pt idx="5">
                  <c:v>44.0</c:v>
                </c:pt>
                <c:pt idx="6">
                  <c:v>40.0</c:v>
                </c:pt>
                <c:pt idx="7">
                  <c:v>22.0</c:v>
                </c:pt>
                <c:pt idx="8">
                  <c:v>7.0</c:v>
                </c:pt>
                <c:pt idx="9">
                  <c:v>9.0</c:v>
                </c:pt>
                <c:pt idx="10">
                  <c:v>0.0</c:v>
                </c:pt>
              </c:numCache>
            </c:numRef>
          </c:val>
        </c:ser>
        <c:ser>
          <c:idx val="2"/>
          <c:order val="2"/>
          <c:tx>
            <c:strRef>
              <c:f>'Membership Demographics'!$H$8</c:f>
              <c:strCache>
                <c:ptCount val="1"/>
                <c:pt idx="0">
                  <c:v>Unknown</c:v>
                </c:pt>
              </c:strCache>
            </c:strRef>
          </c:tx>
          <c:invertIfNegative val="0"/>
          <c:cat>
            <c:strRef>
              <c:f>'Membership Demographics'!$A$9:$A$19</c:f>
              <c:strCache>
                <c:ptCount val="11"/>
                <c:pt idx="0">
                  <c:v>Under 18</c:v>
                </c:pt>
                <c:pt idx="1">
                  <c:v>18 - 24</c:v>
                </c:pt>
                <c:pt idx="2">
                  <c:v>25 - 29</c:v>
                </c:pt>
                <c:pt idx="3">
                  <c:v>30 - 34</c:v>
                </c:pt>
                <c:pt idx="4">
                  <c:v>35 - 39</c:v>
                </c:pt>
                <c:pt idx="5">
                  <c:v>40 - 44</c:v>
                </c:pt>
                <c:pt idx="6">
                  <c:v>45 - 49</c:v>
                </c:pt>
                <c:pt idx="7">
                  <c:v>50 - 54</c:v>
                </c:pt>
                <c:pt idx="8">
                  <c:v>55 - 59</c:v>
                </c:pt>
                <c:pt idx="9">
                  <c:v>60+</c:v>
                </c:pt>
                <c:pt idx="10">
                  <c:v>Unknown</c:v>
                </c:pt>
              </c:strCache>
            </c:strRef>
          </c:cat>
          <c:val>
            <c:numRef>
              <c:f>'Membership Demographics'!$H$9:$H$19</c:f>
              <c:numCache>
                <c:formatCode>General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4.0</c:v>
                </c:pt>
                <c:pt idx="4">
                  <c:v>4.0</c:v>
                </c:pt>
                <c:pt idx="5">
                  <c:v>7.0</c:v>
                </c:pt>
                <c:pt idx="6">
                  <c:v>2.0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6582296"/>
        <c:axId val="2086585272"/>
      </c:barChart>
      <c:catAx>
        <c:axId val="2086582296"/>
        <c:scaling>
          <c:orientation val="minMax"/>
        </c:scaling>
        <c:delete val="0"/>
        <c:axPos val="b"/>
        <c:majorTickMark val="out"/>
        <c:minorTickMark val="none"/>
        <c:tickLblPos val="nextTo"/>
        <c:crossAx val="2086585272"/>
        <c:crosses val="autoZero"/>
        <c:auto val="1"/>
        <c:lblAlgn val="ctr"/>
        <c:lblOffset val="100"/>
        <c:noMultiLvlLbl val="0"/>
      </c:catAx>
      <c:valAx>
        <c:axId val="2086585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65822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553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332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173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('Membership Demographics'!$A$23:$A$24,'Membership Demographics'!$A$31,'Membership Demographics'!$A$38)</c:f>
              <c:strCache>
                <c:ptCount val="4"/>
                <c:pt idx="0">
                  <c:v>DC</c:v>
                </c:pt>
                <c:pt idx="1">
                  <c:v>VA</c:v>
                </c:pt>
                <c:pt idx="2">
                  <c:v>MD</c:v>
                </c:pt>
                <c:pt idx="3">
                  <c:v>Other States</c:v>
                </c:pt>
              </c:strCache>
            </c:strRef>
          </c:cat>
          <c:val>
            <c:numRef>
              <c:f>('Membership Demographics'!$B$23:$B$24,'Membership Demographics'!$B$31,'Membership Demographics'!$B$38)</c:f>
              <c:numCache>
                <c:formatCode>General</c:formatCode>
                <c:ptCount val="4"/>
                <c:pt idx="0">
                  <c:v>552.0</c:v>
                </c:pt>
                <c:pt idx="1">
                  <c:v>349.0</c:v>
                </c:pt>
                <c:pt idx="2">
                  <c:v>170.0</c:v>
                </c:pt>
                <c:pt idx="3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6627720"/>
        <c:axId val="2086630600"/>
      </c:barChart>
      <c:catAx>
        <c:axId val="2086627720"/>
        <c:scaling>
          <c:orientation val="minMax"/>
        </c:scaling>
        <c:delete val="0"/>
        <c:axPos val="l"/>
        <c:majorTickMark val="out"/>
        <c:minorTickMark val="none"/>
        <c:tickLblPos val="nextTo"/>
        <c:crossAx val="2086630600"/>
        <c:crosses val="autoZero"/>
        <c:auto val="1"/>
        <c:lblAlgn val="ctr"/>
        <c:lblOffset val="100"/>
        <c:noMultiLvlLbl val="0"/>
      </c:catAx>
      <c:valAx>
        <c:axId val="20866306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0866277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0.81477</cdr:x>
      <cdr:y>0.169</cdr:y>
    </cdr:from>
    <cdr:to>
      <cdr:x>0.84155</cdr:x>
      <cdr:y>0.25656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860891" y="752487"/>
          <a:ext cx="225505" cy="389868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chemeClr val="bg1"/>
          </a:fgClr>
          <a:bgClr>
            <a:schemeClr val="accent2"/>
          </a:bgClr>
        </a:pattFill>
        <a:ln xmlns:a="http://schemas.openxmlformats.org/drawingml/2006/main" w="2222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0.84235</cdr:x>
      <cdr:y>0.18747</cdr:y>
    </cdr:from>
    <cdr:to>
      <cdr:x>0.87041</cdr:x>
      <cdr:y>0.30353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7093104" y="834740"/>
          <a:ext cx="236283" cy="516767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chemeClr val="bg1"/>
          </a:fgClr>
          <a:bgClr>
            <a:schemeClr val="accent1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ln>
              <a:noFill/>
            </a:ln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E7E81F-9C98-4553-8CB6-39AEF6728B24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5D0117-8C19-4AF3-8A49-ABA2266B4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0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F4CEB1-4898-4407-A31C-B585FB105075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0FDDB8-1488-40F3-A705-117AE795A5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D5EDA3-3C21-4B2F-82AB-C931F7E43A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038B9-9D55-4FF8-96D9-659CC49F4437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2DBCB4-83DC-471D-B03B-24AFC15D25D8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272977-9418-4EB6-9CFE-346B701E9372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BFEC20-1BCF-44BB-88F4-8EA945DD5FFA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4180AD-4C73-4714-926C-FB36154B2FE0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702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8A22E79-826D-47C0-B339-78CAF704BE33}" type="slidenum">
              <a:rPr lang="en-US" sz="1200">
                <a:latin typeface="Calibri" pitchFamily="-72" charset="0"/>
              </a:rPr>
              <a:pPr algn="r"/>
              <a:t>17</a:t>
            </a:fld>
            <a:endParaRPr lang="en-US" sz="1200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D21EF-6E0A-4B23-80A0-47D6963513E1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30943-5775-4D84-AC52-5BFB013BE581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1C162-47AD-47F0-929F-FED257CF0C9E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DBD716-6492-4E95-A694-FC487E86636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34F6B-C830-42BC-906A-EBC602C3E8D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8B06FD-A6F9-4FFF-B117-444D3C53056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28EE4E-8934-4C5D-85B6-1A859E4611A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0FA9AF-8D59-4A7F-B99F-709BE907D4F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71481F-D345-4732-824F-BFFADA3AC97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14C61-E504-42B2-AF99-759756F6B97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544B27-197B-4020-A40C-069C368F2BC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6C831D-184A-4E62-A424-0BDC00F80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AC880E-7280-43EA-87FC-223D74E6266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2BA666-5159-4A8A-A100-5E68A4401E88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122968-C652-4A67-A09A-7DD93BEC491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2DF4F0-9676-4EC1-9805-F2735192A1D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F16ED2-81B2-4147-A5CA-B57AA810A78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DEBE41-5A1A-4F83-93D8-1724CDBB9633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9DABA-28C2-42C0-B2F1-134D18F36046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59C331-4367-407B-9171-7FA16A5B358E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>
              <a:defRPr/>
            </a:pPr>
            <a:fld id="{74548CAA-018F-42E2-8349-0B2A0DD319E3}" type="slidenum">
              <a:rPr lang="en-US" sz="1200">
                <a:latin typeface="+mn-lt"/>
              </a:rPr>
              <a:pPr algn="r">
                <a:defRPr/>
              </a:pPr>
              <a:t>7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6F6AE-B726-4CF5-8AB5-C5D06E6358A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AA76CD-3F69-4712-A9BD-BAD4223ECC0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C9FDD6-BE1D-44AB-A33C-CAE7C7BDB0B3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ED2B15-5E5F-468D-A8F3-794190E9D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C484-91B9-49EB-830A-E15505B3CC18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74BBB-1E7F-4E68-8E60-40561B29B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AA9E0-A66D-409D-954E-6A8E69F2DFE6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A61D6-6494-412C-A451-34AF937B0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1381-F19A-44EE-AC44-1189355733FD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94248-E16E-40D3-9B73-21250EF5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A7D91-E1C8-4C70-8D60-37308B8E1CD6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858A3-DF1F-4A2E-94F8-EB27956F7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" name="Picture 2" descr="C:\Users\rtroll\Downloads\DC Tri Logo_CMYK_LG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07213" y="5387975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0F5AE-9A67-449F-8A64-7813E899A9F9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F22214-571A-4708-80D9-DD32B7BFC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1791E9E-7380-4420-AA93-A1E38F0C59E6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D266BD-CD30-4D1B-A9BE-45620F834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A84046-3FF7-4436-B5B8-0BB589A5DC01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50E03C6-7FA2-41FB-BCB6-722CCED82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55F49-F15D-4C5A-B3FA-D56D338D15E7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25B37-239D-46CF-A02F-A4C72DC52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8CB86-7141-4D82-AFBC-81435E44E3ED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09B47B0-AD66-4F24-A239-75D401B23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C0629-22C8-45C1-B55C-0B48BAE9C9DE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0DD26-3FC2-4B96-BE3A-90954DB40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C58CCDB-0388-44C0-81E2-975A42EA0D4F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54A57A52-9262-445B-8238-D7F9329E7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C3E3831-77AF-420D-884E-E29CCDDB6309}" type="datetimeFigureOut">
              <a:rPr lang="en-US"/>
              <a:pPr>
                <a:defRPr/>
              </a:pPr>
              <a:t>11/15/14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519FE9B-D87B-402C-8FEF-CC86536A8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10" r:id="rId3"/>
    <p:sldLayoutId id="2147483711" r:id="rId4"/>
    <p:sldLayoutId id="2147483712" r:id="rId5"/>
    <p:sldLayoutId id="2147483707" r:id="rId6"/>
    <p:sldLayoutId id="2147483713" r:id="rId7"/>
    <p:sldLayoutId id="2147483706" r:id="rId8"/>
    <p:sldLayoutId id="2147483714" r:id="rId9"/>
    <p:sldLayoutId id="2147483705" r:id="rId10"/>
    <p:sldLayoutId id="2147483715" r:id="rId11"/>
    <p:sldLayoutId id="21474837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-72" charset="2"/>
        <a:buChar char=""/>
        <a:defRPr sz="29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-72" charset="2"/>
        <a:buChar char=""/>
        <a:defRPr sz="26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-72" charset="2"/>
        <a:buChar char=""/>
        <a:defRPr sz="23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28E6A"/>
        </a:buClr>
        <a:buSzPct val="75000"/>
        <a:buFont typeface="Wingdings" pitchFamily="-72" charset="2"/>
        <a:buChar char="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956251"/>
        </a:buClr>
        <a:buSzPct val="65000"/>
        <a:buFont typeface="Wingdings" pitchFamily="-72" charset="2"/>
        <a:buChar char="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gbt@dctriclub.org" TargetMode="External"/><Relationship Id="rId4" Type="http://schemas.openxmlformats.org/officeDocument/2006/relationships/hyperlink" Target="mailto:caphill@dctriclub.org" TargetMode="External"/><Relationship Id="rId5" Type="http://schemas.openxmlformats.org/officeDocument/2006/relationships/hyperlink" Target="https://groups.google.com/forum/%23!forum/dc-tri-cap-hill" TargetMode="External"/><Relationship Id="rId6" Type="http://schemas.openxmlformats.org/officeDocument/2006/relationships/hyperlink" Target="mailto:community@dctriclub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hyperlink" Target="http://enduracenter.com/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hyperlink" Target="http://www.rosept.com/" TargetMode="External"/><Relationship Id="rId10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luraytriathlon.com/" TargetMode="External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hyperlink" Target="http://www.cgiracing.com/blackbeartri/" TargetMode="External"/><Relationship Id="rId10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eg"/><Relationship Id="rId12" Type="http://schemas.openxmlformats.org/officeDocument/2006/relationships/image" Target="../media/image49.jpeg"/><Relationship Id="rId13" Type="http://schemas.openxmlformats.org/officeDocument/2006/relationships/image" Target="../media/image50.jpeg"/><Relationship Id="rId14" Type="http://schemas.openxmlformats.org/officeDocument/2006/relationships/image" Target="../media/image51.jpeg"/><Relationship Id="rId15" Type="http://schemas.openxmlformats.org/officeDocument/2006/relationships/image" Target="../media/image52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3.jpeg"/><Relationship Id="rId6" Type="http://schemas.openxmlformats.org/officeDocument/2006/relationships/image" Target="../media/image6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jpeg"/><Relationship Id="rId20" Type="http://schemas.openxmlformats.org/officeDocument/2006/relationships/image" Target="../media/image74.jpeg"/><Relationship Id="rId21" Type="http://schemas.openxmlformats.org/officeDocument/2006/relationships/image" Target="../media/image75.jpeg"/><Relationship Id="rId10" Type="http://schemas.openxmlformats.org/officeDocument/2006/relationships/image" Target="../media/image64.jpeg"/><Relationship Id="rId11" Type="http://schemas.openxmlformats.org/officeDocument/2006/relationships/image" Target="../media/image65.jpeg"/><Relationship Id="rId12" Type="http://schemas.openxmlformats.org/officeDocument/2006/relationships/image" Target="../media/image66.jpeg"/><Relationship Id="rId13" Type="http://schemas.openxmlformats.org/officeDocument/2006/relationships/image" Target="../media/image67.jpeg"/><Relationship Id="rId14" Type="http://schemas.openxmlformats.org/officeDocument/2006/relationships/image" Target="../media/image68.jpeg"/><Relationship Id="rId15" Type="http://schemas.openxmlformats.org/officeDocument/2006/relationships/image" Target="../media/image69.jpeg"/><Relationship Id="rId16" Type="http://schemas.openxmlformats.org/officeDocument/2006/relationships/image" Target="../media/image70.jpeg"/><Relationship Id="rId17" Type="http://schemas.openxmlformats.org/officeDocument/2006/relationships/image" Target="../media/image71.jpeg"/><Relationship Id="rId18" Type="http://schemas.openxmlformats.org/officeDocument/2006/relationships/image" Target="../media/image72.jpeg"/><Relationship Id="rId19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chart" Target="../charts/chart3.xml"/><Relationship Id="rId7" Type="http://schemas.openxmlformats.org/officeDocument/2006/relationships/chart" Target="../charts/chart4.xml"/><Relationship Id="rId8" Type="http://schemas.openxmlformats.org/officeDocument/2006/relationships/oleObject" Target="../embeddings/oleObject1.bin"/><Relationship Id="rId9" Type="http://schemas.openxmlformats.org/officeDocument/2006/relationships/oleObject" Target="../embeddings/Microsoft_Excel_97_-_2004_Worksheet1.xls"/><Relationship Id="rId10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2014 Annual Meeting &amp; Kona Viewing</a:t>
            </a:r>
          </a:p>
        </p:txBody>
      </p:sp>
      <p:sp>
        <p:nvSpPr>
          <p:cNvPr id="1536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DC TRIATHLON CLUB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Programs</a:t>
            </a:r>
          </a:p>
        </p:txBody>
      </p:sp>
      <p:pic>
        <p:nvPicPr>
          <p:cNvPr id="241666" name="Picture 6" descr="20x30-IKDC0441small.jpg"/>
          <p:cNvPicPr>
            <a:picLocks noChangeAspect="1"/>
          </p:cNvPicPr>
          <p:nvPr/>
        </p:nvPicPr>
        <p:blipFill>
          <a:blip r:embed="rId3"/>
          <a:srcRect l="12959" r="30240" b="11459"/>
          <a:stretch>
            <a:fillRect/>
          </a:stretch>
        </p:blipFill>
        <p:spPr bwMode="auto">
          <a:xfrm>
            <a:off x="6867525" y="269875"/>
            <a:ext cx="1658938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ontent Placeholder 12"/>
          <p:cNvSpPr txBox="1">
            <a:spLocks/>
          </p:cNvSpPr>
          <p:nvPr/>
        </p:nvSpPr>
        <p:spPr>
          <a:xfrm>
            <a:off x="598488" y="4502150"/>
            <a:ext cx="7929562" cy="2355850"/>
          </a:xfrm>
          <a:prstGeom prst="rect">
            <a:avLst/>
          </a:prstGeom>
        </p:spPr>
        <p:txBody>
          <a:bodyPr/>
          <a:lstStyle/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b="1" dirty="0">
                <a:solidFill>
                  <a:prstClr val="black"/>
                </a:solidFill>
                <a:latin typeface="+mn-lt"/>
              </a:rPr>
              <a:t>Ironman Program (IMP)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Grew from last year! Class of 18 participants.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About ¼ did the goal race of Ironman Chattanooga.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Registration for 2015 opens in December.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Goal race: Ironman Maryland (Registration is now open; Training plan would start 4/6/2015).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Program start date can be adjusted for other races but clinics scheduled around the key race.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u="sng" dirty="0">
                <a:solidFill>
                  <a:prstClr val="black"/>
                </a:solidFill>
                <a:latin typeface="+mn-lt"/>
              </a:rPr>
              <a:t>2014 Program Leaders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– Coach AJ Morrison, Matt Ferguson, Kimberley Kruse, Lynn Follansbee, Stephanie Brown, Patrick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Pannett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, and Karen Willard</a:t>
            </a:r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612775" y="1581150"/>
            <a:ext cx="8008938" cy="2419350"/>
          </a:xfrm>
          <a:prstGeom prst="rect">
            <a:avLst/>
          </a:prstGeom>
        </p:spPr>
        <p:txBody>
          <a:bodyPr/>
          <a:lstStyle/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b="1" dirty="0">
                <a:solidFill>
                  <a:prstClr val="black"/>
                </a:solidFill>
                <a:latin typeface="+mn-lt"/>
              </a:rPr>
              <a:t>Half Ironman Program (HIP)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Good year for the program. Class of 25 participants.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About a third did goal race at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Musselman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in rough conditions.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Registration for 2015 opens in December.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Goal race: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Eagleman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70.3 – Cambridge, MD.</a:t>
            </a:r>
          </a:p>
          <a:p>
            <a:pPr marL="777240" lvl="1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Registration for the race is now open!</a:t>
            </a:r>
          </a:p>
          <a:p>
            <a:pPr marL="777240" lvl="1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Training plan would start 1/26/2015.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Program start date can be adjusted for other races but clinics scheduled around the key race.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u="sng" dirty="0">
                <a:solidFill>
                  <a:prstClr val="black"/>
                </a:solidFill>
                <a:latin typeface="+mn-lt"/>
              </a:rPr>
              <a:t>2014 Program Leaders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– Coach AJ Morrison, Christopher Jackson, Cindy Hutchings, Dena Richardson, Steve O’Donnell, Diane Donahue, and Simon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Hernaez</a:t>
            </a:r>
            <a:endParaRPr 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241669" name="Rectangle 7"/>
          <p:cNvSpPr>
            <a:spLocks noChangeArrowheads="1"/>
          </p:cNvSpPr>
          <p:nvPr/>
        </p:nvSpPr>
        <p:spPr bwMode="auto">
          <a:xfrm>
            <a:off x="6637338" y="2006600"/>
            <a:ext cx="2128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solidFill>
                  <a:srgbClr val="000000"/>
                </a:solidFill>
              </a:rPr>
              <a:t>Bryan Frank</a:t>
            </a:r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Programs</a:t>
            </a:r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612775" y="1676400"/>
            <a:ext cx="6262688" cy="2551113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 b="1" dirty="0">
                <a:solidFill>
                  <a:srgbClr val="000000"/>
                </a:solidFill>
                <a:latin typeface="+mn-lt"/>
              </a:rPr>
              <a:t>Masters Swim Program (MSP)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The only Masters program geared toward triathletes to provide skills necessary to excel in open water.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Morning and evening swims at UDC and Wilson three times a week. Also have weekend courses (Intro to Swim, Technique, Intermediate &amp; Advanced Skills).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Registration is always ongoing.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For 2014, moved primarily to an monthly unlimited pass with offseason discounts. </a:t>
            </a:r>
            <a:endParaRPr lang="en-US" sz="1400" b="1" dirty="0">
              <a:latin typeface="+mn-lt"/>
            </a:endParaRPr>
          </a:p>
          <a:p>
            <a:pPr marL="319088" indent="-319088" defTabSz="914400"/>
            <a:r>
              <a:rPr lang="en-US" sz="1400" u="sng" dirty="0">
                <a:latin typeface="+mn-lt"/>
              </a:rPr>
              <a:t>2014 Program Leaders</a:t>
            </a:r>
            <a:r>
              <a:rPr lang="en-US" sz="1400" dirty="0">
                <a:latin typeface="+mn-lt"/>
              </a:rPr>
              <a:t> – Nikki </a:t>
            </a:r>
            <a:r>
              <a:rPr lang="en-US" sz="1400" dirty="0" err="1">
                <a:latin typeface="+mn-lt"/>
              </a:rPr>
              <a:t>Allem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Nams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Ammons</a:t>
            </a:r>
            <a:r>
              <a:rPr lang="en-US" sz="1400" dirty="0">
                <a:latin typeface="+mn-lt"/>
              </a:rPr>
              <a:t>, Claudia Blackburn, James Chu, Tom </a:t>
            </a:r>
            <a:r>
              <a:rPr lang="en-US" sz="1400" dirty="0" err="1">
                <a:latin typeface="+mn-lt"/>
              </a:rPr>
              <a:t>Colicchio</a:t>
            </a:r>
            <a:r>
              <a:rPr lang="en-US" sz="1400" dirty="0">
                <a:latin typeface="+mn-lt"/>
              </a:rPr>
              <a:t>, Rachel Dolan, Lizzie Noll, Mary </a:t>
            </a:r>
            <a:r>
              <a:rPr lang="en-US" sz="1400" dirty="0" err="1">
                <a:latin typeface="+mn-lt"/>
              </a:rPr>
              <a:t>Liebman</a:t>
            </a:r>
            <a:r>
              <a:rPr lang="en-US" sz="1400" dirty="0">
                <a:latin typeface="+mn-lt"/>
              </a:rPr>
              <a:t>, Catharine </a:t>
            </a:r>
            <a:r>
              <a:rPr lang="en-US" sz="1400" dirty="0" err="1">
                <a:latin typeface="+mn-lt"/>
              </a:rPr>
              <a:t>Myung</a:t>
            </a:r>
            <a:r>
              <a:rPr lang="en-US" sz="1400" dirty="0">
                <a:latin typeface="+mn-lt"/>
              </a:rPr>
              <a:t>, Julianne Miata, Kim </a:t>
            </a:r>
            <a:r>
              <a:rPr lang="en-US" sz="1400" dirty="0" err="1">
                <a:latin typeface="+mn-lt"/>
              </a:rPr>
              <a:t>Orsulak</a:t>
            </a:r>
            <a:r>
              <a:rPr lang="en-US" sz="1400" dirty="0">
                <a:latin typeface="+mn-lt"/>
              </a:rPr>
              <a:t>, Emerson </a:t>
            </a:r>
            <a:r>
              <a:rPr lang="en-US" sz="1400" dirty="0" err="1">
                <a:latin typeface="+mn-lt"/>
              </a:rPr>
              <a:t>Padiernos</a:t>
            </a:r>
            <a:r>
              <a:rPr lang="en-US" sz="1400" dirty="0">
                <a:latin typeface="+mn-lt"/>
              </a:rPr>
              <a:t>, David Payne, Bryan </a:t>
            </a:r>
            <a:r>
              <a:rPr lang="en-US" sz="1400" dirty="0" err="1">
                <a:latin typeface="+mn-lt"/>
              </a:rPr>
              <a:t>Piacentini</a:t>
            </a:r>
            <a:r>
              <a:rPr lang="en-US" sz="1400" dirty="0">
                <a:latin typeface="+mn-lt"/>
              </a:rPr>
              <a:t>, Liana Rosen, Will Schaffer, Katie Tobin, Mike Tyson, and Karen Willard</a:t>
            </a:r>
          </a:p>
        </p:txBody>
      </p:sp>
      <p:sp>
        <p:nvSpPr>
          <p:cNvPr id="11" name="Content Placeholder 12"/>
          <p:cNvSpPr txBox="1">
            <a:spLocks/>
          </p:cNvSpPr>
          <p:nvPr/>
        </p:nvSpPr>
        <p:spPr>
          <a:xfrm>
            <a:off x="612775" y="4649788"/>
            <a:ext cx="7586663" cy="1898650"/>
          </a:xfrm>
          <a:prstGeom prst="rect">
            <a:avLst/>
          </a:prstGeom>
        </p:spPr>
        <p:txBody>
          <a:bodyPr/>
          <a:lstStyle/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b="1" dirty="0">
                <a:solidFill>
                  <a:prstClr val="black"/>
                </a:solidFill>
                <a:latin typeface="+mn-lt"/>
              </a:rPr>
              <a:t>Off Season Spin Program (OSS)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Sold out both classes for 2014 with lots of positive reviews.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Saturday session at Edgewood Arts Center in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Brookland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; capacity: 100 people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Sunday session at Off-Road Cycling Studio in DC; capacity: 24 on spin &amp; on 12 personal bikes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Registration for 2015 is already SOLD OUT. Program begins January 10</a:t>
            </a:r>
            <a:r>
              <a:rPr lang="en-US" sz="1400" baseline="30000" dirty="0">
                <a:solidFill>
                  <a:prstClr val="black"/>
                </a:solidFill>
                <a:latin typeface="+mn-lt"/>
              </a:rPr>
              <a:t>th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and 11</a:t>
            </a:r>
            <a:r>
              <a:rPr lang="en-US" sz="1400" baseline="30000" dirty="0">
                <a:solidFill>
                  <a:prstClr val="black"/>
                </a:solidFill>
                <a:latin typeface="+mn-lt"/>
              </a:rPr>
              <a:t>th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Program Instructor– Ron Benedict</a:t>
            </a:r>
          </a:p>
        </p:txBody>
      </p:sp>
      <p:sp>
        <p:nvSpPr>
          <p:cNvPr id="243716" name="Rectangle 7"/>
          <p:cNvSpPr>
            <a:spLocks noChangeArrowheads="1"/>
          </p:cNvSpPr>
          <p:nvPr/>
        </p:nvSpPr>
        <p:spPr bwMode="auto">
          <a:xfrm>
            <a:off x="6637338" y="2006600"/>
            <a:ext cx="2128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solidFill>
                  <a:srgbClr val="000000"/>
                </a:solidFill>
              </a:rPr>
              <a:t>Bryan Frank</a:t>
            </a:r>
            <a:endParaRPr lang="en-US" sz="1400"/>
          </a:p>
        </p:txBody>
      </p:sp>
      <p:pic>
        <p:nvPicPr>
          <p:cNvPr id="243717" name="Picture 6" descr="20x30-IKDC0441small.jpg"/>
          <p:cNvPicPr>
            <a:picLocks noChangeAspect="1"/>
          </p:cNvPicPr>
          <p:nvPr/>
        </p:nvPicPr>
        <p:blipFill>
          <a:blip r:embed="rId3"/>
          <a:srcRect l="12959" r="30240" b="11459"/>
          <a:stretch>
            <a:fillRect/>
          </a:stretch>
        </p:blipFill>
        <p:spPr bwMode="auto">
          <a:xfrm>
            <a:off x="6867525" y="269875"/>
            <a:ext cx="1658938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Club Racing</a:t>
            </a:r>
          </a:p>
        </p:txBody>
      </p:sp>
      <p:sp>
        <p:nvSpPr>
          <p:cNvPr id="245762" name="Content Placeholder 12"/>
          <p:cNvSpPr>
            <a:spLocks noGrp="1"/>
          </p:cNvSpPr>
          <p:nvPr>
            <p:ph sz="quarter" idx="1"/>
          </p:nvPr>
        </p:nvSpPr>
        <p:spPr>
          <a:xfrm>
            <a:off x="620713" y="1731963"/>
            <a:ext cx="4140200" cy="2590800"/>
          </a:xfrm>
        </p:spPr>
        <p:txBody>
          <a:bodyPr/>
          <a:lstStyle/>
          <a:p>
            <a:pPr marL="0" indent="0" eaLnBrk="1" hangingPunct="1">
              <a:buClr>
                <a:srgbClr val="1C31E1"/>
              </a:buClr>
              <a:buFont typeface="Wingdings" pitchFamily="-72" charset="2"/>
              <a:buNone/>
            </a:pPr>
            <a:r>
              <a:rPr lang="en-US" sz="1400" b="1">
                <a:solidFill>
                  <a:srgbClr val="000000"/>
                </a:solidFill>
              </a:rPr>
              <a:t>2014 Club Races/Competitions</a:t>
            </a:r>
            <a:endParaRPr lang="en-US" sz="1400">
              <a:solidFill>
                <a:srgbClr val="000000"/>
              </a:solidFill>
            </a:endParaRP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</a:rPr>
              <a:t> National Club Challenge Competition Champions! 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</a:rPr>
              <a:t> 8-time Mid-Atlantic Regional Club Champions!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</a:rPr>
              <a:t> Swim Meets: 101 and Battle of the Tri Clubs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</a:rPr>
              <a:t> Duathlons #1, #2 and #3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</a:rPr>
              <a:t> Training Triathlons #1 and #2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</a:rPr>
              <a:t> Rock Creek Park Spooky Sprint 5k/10k</a:t>
            </a:r>
          </a:p>
          <a:p>
            <a:pPr marL="0" indent="0" eaLnBrk="1" hangingPunct="1">
              <a:buFont typeface="Wingdings" pitchFamily="-72" charset="2"/>
              <a:buNone/>
            </a:pPr>
            <a:endParaRPr lang="en-US" sz="2400"/>
          </a:p>
        </p:txBody>
      </p:sp>
      <p:sp>
        <p:nvSpPr>
          <p:cNvPr id="245763" name="Rectangle 5"/>
          <p:cNvSpPr>
            <a:spLocks noChangeArrowheads="1"/>
          </p:cNvSpPr>
          <p:nvPr/>
        </p:nvSpPr>
        <p:spPr bwMode="auto">
          <a:xfrm>
            <a:off x="6586538" y="2152650"/>
            <a:ext cx="212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Adam Stolzberg</a:t>
            </a:r>
          </a:p>
        </p:txBody>
      </p:sp>
      <p:pic>
        <p:nvPicPr>
          <p:cNvPr id="245764" name="Picture 4" descr="http://sphotos-a.xx.fbcdn.net/hphotos-snc6/255370_10150954185541373_608712741_n.jpg"/>
          <p:cNvPicPr>
            <a:picLocks noChangeAspect="1" noChangeArrowheads="1"/>
          </p:cNvPicPr>
          <p:nvPr/>
        </p:nvPicPr>
        <p:blipFill>
          <a:blip r:embed="rId3"/>
          <a:srcRect l="16066" t="10928" r="26953" b="46355"/>
          <a:stretch>
            <a:fillRect/>
          </a:stretch>
        </p:blipFill>
        <p:spPr bwMode="auto">
          <a:xfrm>
            <a:off x="6878638" y="514350"/>
            <a:ext cx="1647825" cy="164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765" name="Content Placeholder 12"/>
          <p:cNvSpPr txBox="1">
            <a:spLocks/>
          </p:cNvSpPr>
          <p:nvPr/>
        </p:nvSpPr>
        <p:spPr bwMode="auto">
          <a:xfrm>
            <a:off x="5049838" y="2781300"/>
            <a:ext cx="34766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</a:pPr>
            <a:r>
              <a:rPr lang="en-US" sz="1400" b="1">
                <a:solidFill>
                  <a:srgbClr val="000000"/>
                </a:solidFill>
                <a:latin typeface="Tw Cen MT" charset="0"/>
              </a:rPr>
              <a:t>Thanks to all DC Tri Training Ambassadors!</a:t>
            </a:r>
            <a:endParaRPr lang="en-US" sz="1400">
              <a:solidFill>
                <a:srgbClr val="000000"/>
              </a:solidFill>
              <a:latin typeface="Tw Cen MT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Masters Swim Program Team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Lee Boyer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Holli Finneren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Hillary Peabody &amp; subs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Patrick Serfass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Hilary Cairns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Mark Raugust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David Eng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Amanda Chadwick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Tuan Nguyen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Rachel Gottfried</a:t>
            </a:r>
          </a:p>
          <a:p>
            <a:pPr defTabSz="91440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-72" charset="2"/>
              <a:buNone/>
            </a:pPr>
            <a:endParaRPr lang="en-US">
              <a:latin typeface="Tw Cen MT" charset="0"/>
            </a:endParaRPr>
          </a:p>
        </p:txBody>
      </p:sp>
      <p:sp>
        <p:nvSpPr>
          <p:cNvPr id="245766" name="Content Placeholder 12"/>
          <p:cNvSpPr txBox="1">
            <a:spLocks/>
          </p:cNvSpPr>
          <p:nvPr/>
        </p:nvSpPr>
        <p:spPr bwMode="auto">
          <a:xfrm>
            <a:off x="620713" y="4322763"/>
            <a:ext cx="3475037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</a:pPr>
            <a:r>
              <a:rPr lang="en-US" sz="1400" b="1">
                <a:solidFill>
                  <a:srgbClr val="000000"/>
                </a:solidFill>
                <a:latin typeface="Tw Cen MT" charset="0"/>
              </a:rPr>
              <a:t>Thanks to Brick-Nics, North East and Deep Creek Lake Training Weekend Leads:</a:t>
            </a:r>
            <a:endParaRPr lang="en-US" sz="1400">
              <a:solidFill>
                <a:srgbClr val="000000"/>
              </a:solidFill>
              <a:latin typeface="Tw Cen MT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Justin Bauer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Allison Herren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Robin Myers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Murdoch MacNeil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 Khang Ho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2015 Club Races</a:t>
            </a:r>
          </a:p>
        </p:txBody>
      </p:sp>
      <p:sp>
        <p:nvSpPr>
          <p:cNvPr id="247810" name="Rectangle 5"/>
          <p:cNvSpPr>
            <a:spLocks noChangeArrowheads="1"/>
          </p:cNvSpPr>
          <p:nvPr/>
        </p:nvSpPr>
        <p:spPr bwMode="auto">
          <a:xfrm>
            <a:off x="6586538" y="2152650"/>
            <a:ext cx="212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Adam Stolzberg</a:t>
            </a:r>
            <a:endParaRPr lang="en-US" sz="1800">
              <a:latin typeface="Tw Cen MT" charset="0"/>
            </a:endParaRPr>
          </a:p>
        </p:txBody>
      </p:sp>
      <p:pic>
        <p:nvPicPr>
          <p:cNvPr id="247811" name="Picture 4" descr="http://sphotos-a.xx.fbcdn.net/hphotos-snc6/255370_10150954185541373_608712741_n.jpg"/>
          <p:cNvPicPr>
            <a:picLocks noChangeAspect="1" noChangeArrowheads="1"/>
          </p:cNvPicPr>
          <p:nvPr/>
        </p:nvPicPr>
        <p:blipFill>
          <a:blip r:embed="rId3"/>
          <a:srcRect l="16066" t="10928" r="26953" b="46355"/>
          <a:stretch>
            <a:fillRect/>
          </a:stretch>
        </p:blipFill>
        <p:spPr bwMode="auto">
          <a:xfrm>
            <a:off x="6878638" y="514350"/>
            <a:ext cx="1647825" cy="164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7812" name="Content Placeholder 12"/>
          <p:cNvSpPr>
            <a:spLocks noGrp="1"/>
          </p:cNvSpPr>
          <p:nvPr>
            <p:ph sz="quarter" idx="1"/>
          </p:nvPr>
        </p:nvSpPr>
        <p:spPr>
          <a:xfrm>
            <a:off x="620713" y="1731963"/>
            <a:ext cx="6432550" cy="4756150"/>
          </a:xfrm>
        </p:spPr>
        <p:txBody>
          <a:bodyPr/>
          <a:lstStyle/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Swim Meets at the Catholic University of America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Swim Meet 1: Sunday, February 8 (tentative)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Swim Meet 2: Battle of the Tri Clubs - Sunday, February 22 (tentative)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Training Duathlons &amp; Time Trials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Duathlon 1: Sunday, March 8, 9 AM @ Hains Point South Lot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Time Trial 1: Sunday, March 15, 8:30 AM @ Hains Point South Lot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Duathlon 2: Sunday, March 28, 8 AM @ Anacostia Park, Section E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Time Trial 2: Saturday, April 11, 7:30 AM @ Anacostia Park, Section E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Splash ‘n Dash at Marymount University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April 2015 (tentative)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Spooky Sprint 5k/10k Trail Run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Sunday, November 1, 3:30 PM</a:t>
            </a:r>
          </a:p>
          <a:p>
            <a:pPr marL="320675" lvl="1" indent="0" eaLnBrk="1" hangingPunct="1">
              <a:buClr>
                <a:srgbClr val="1C31E1"/>
              </a:buClr>
              <a:buFont typeface="Wingdings 2" pitchFamily="-72" charset="2"/>
              <a:buNone/>
            </a:pPr>
            <a:endParaRPr lang="en-US" sz="13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2015 Featured Races</a:t>
            </a:r>
          </a:p>
        </p:txBody>
      </p:sp>
      <p:sp>
        <p:nvSpPr>
          <p:cNvPr id="249858" name="Rectangle 5"/>
          <p:cNvSpPr>
            <a:spLocks noChangeArrowheads="1"/>
          </p:cNvSpPr>
          <p:nvPr/>
        </p:nvSpPr>
        <p:spPr bwMode="auto">
          <a:xfrm>
            <a:off x="6586538" y="2152650"/>
            <a:ext cx="212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Adam Stolzberg</a:t>
            </a:r>
            <a:endParaRPr lang="en-US" sz="1800">
              <a:latin typeface="Tw Cen MT" charset="0"/>
            </a:endParaRPr>
          </a:p>
        </p:txBody>
      </p:sp>
      <p:pic>
        <p:nvPicPr>
          <p:cNvPr id="249859" name="Picture 4" descr="http://sphotos-a.xx.fbcdn.net/hphotos-snc6/255370_10150954185541373_608712741_n.jpg"/>
          <p:cNvPicPr>
            <a:picLocks noChangeAspect="1" noChangeArrowheads="1"/>
          </p:cNvPicPr>
          <p:nvPr/>
        </p:nvPicPr>
        <p:blipFill>
          <a:blip r:embed="rId3"/>
          <a:srcRect l="16066" t="10928" r="26953" b="46355"/>
          <a:stretch>
            <a:fillRect/>
          </a:stretch>
        </p:blipFill>
        <p:spPr bwMode="auto">
          <a:xfrm>
            <a:off x="6878638" y="514350"/>
            <a:ext cx="1647825" cy="164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9860" name="Content Placeholder 12"/>
          <p:cNvSpPr>
            <a:spLocks noGrp="1"/>
          </p:cNvSpPr>
          <p:nvPr>
            <p:ph sz="quarter" idx="1"/>
          </p:nvPr>
        </p:nvSpPr>
        <p:spPr>
          <a:xfrm>
            <a:off x="620713" y="1731963"/>
            <a:ext cx="6257925" cy="4756150"/>
          </a:xfrm>
        </p:spPr>
        <p:txBody>
          <a:bodyPr/>
          <a:lstStyle/>
          <a:p>
            <a:pPr marL="0" indent="0" eaLnBrk="1" hangingPunct="1">
              <a:buClr>
                <a:srgbClr val="1C31E1"/>
              </a:buClr>
            </a:pP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Kinetic Triathlon</a:t>
            </a:r>
            <a:r>
              <a:rPr lang="en-US" sz="1600" smtClean="0">
                <a:solidFill>
                  <a:srgbClr val="000000"/>
                </a:solidFill>
              </a:rPr>
              <a:t>, Half and Sprint distances, May 9-10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Rev3Rush</a:t>
            </a:r>
            <a:r>
              <a:rPr lang="en-US" sz="1600" smtClean="0">
                <a:solidFill>
                  <a:srgbClr val="000000"/>
                </a:solidFill>
              </a:rPr>
              <a:t>, May 30-31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Black Bear Triathlon</a:t>
            </a:r>
            <a:r>
              <a:rPr lang="en-US" sz="1600" smtClean="0">
                <a:solidFill>
                  <a:srgbClr val="000000"/>
                </a:solidFill>
              </a:rPr>
              <a:t>, Olympic distance, May 31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NTP and Olympic Distance Program I goal race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Eagleman 70.3</a:t>
            </a:r>
            <a:r>
              <a:rPr lang="en-US" sz="1600" smtClean="0">
                <a:solidFill>
                  <a:srgbClr val="000000"/>
                </a:solidFill>
              </a:rPr>
              <a:t>, Half distance, June 14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Half Ironman Program goal race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New Jersey State Triathlon</a:t>
            </a:r>
            <a:r>
              <a:rPr lang="en-US" sz="1600" smtClean="0">
                <a:solidFill>
                  <a:srgbClr val="000000"/>
                </a:solidFill>
              </a:rPr>
              <a:t>, Olympic distance, July 18-19 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USAT Mid-Atlantic Club Championships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Luray Triathlon</a:t>
            </a:r>
            <a:r>
              <a:rPr lang="en-US" sz="1600" smtClean="0">
                <a:solidFill>
                  <a:srgbClr val="000000"/>
                </a:solidFill>
              </a:rPr>
              <a:t>, Sprint and Olympic distances, August 15-16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Nation’s Triathlon</a:t>
            </a:r>
            <a:r>
              <a:rPr lang="en-US" sz="1600" smtClean="0">
                <a:solidFill>
                  <a:srgbClr val="000000"/>
                </a:solidFill>
              </a:rPr>
              <a:t>, Sprint and Olympic distances, September 13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Olympic Distance Program II goal race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Ironman Maryland</a:t>
            </a:r>
            <a:r>
              <a:rPr lang="en-US" sz="1600" smtClean="0">
                <a:solidFill>
                  <a:srgbClr val="000000"/>
                </a:solidFill>
              </a:rPr>
              <a:t>, Full distance, October 3</a:t>
            </a:r>
          </a:p>
          <a:p>
            <a:pPr marL="320675" lvl="1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Ironman Program goal race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>Ironman Barcelona</a:t>
            </a:r>
            <a:r>
              <a:rPr lang="en-US" sz="1600" smtClean="0">
                <a:solidFill>
                  <a:srgbClr val="000000"/>
                </a:solidFill>
              </a:rPr>
              <a:t>, Full distance, October 4</a:t>
            </a:r>
          </a:p>
          <a:p>
            <a:pPr marL="0" indent="0" eaLnBrk="1" hangingPunct="1">
              <a:buFont typeface="Wingdings" pitchFamily="-72" charset="2"/>
              <a:buNone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Elizabeth Corona, Director of Community Groups</a:t>
            </a:r>
          </a:p>
        </p:txBody>
      </p:sp>
      <p:sp>
        <p:nvSpPr>
          <p:cNvPr id="25190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Community Groups</a:t>
            </a:r>
          </a:p>
        </p:txBody>
      </p:sp>
      <p:pic>
        <p:nvPicPr>
          <p:cNvPr id="251907" name="Picture 1"/>
          <p:cNvPicPr>
            <a:picLocks noChangeAspect="1"/>
          </p:cNvPicPr>
          <p:nvPr/>
        </p:nvPicPr>
        <p:blipFill>
          <a:blip r:embed="rId3"/>
          <a:srcRect l="15073" t="3969" b="43491"/>
          <a:stretch>
            <a:fillRect/>
          </a:stretch>
        </p:blipFill>
        <p:spPr bwMode="auto">
          <a:xfrm>
            <a:off x="7326313" y="1174750"/>
            <a:ext cx="1498600" cy="164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Community Groups</a:t>
            </a:r>
          </a:p>
        </p:txBody>
      </p:sp>
      <p:sp>
        <p:nvSpPr>
          <p:cNvPr id="43011" name="Content Placeholder 12"/>
          <p:cNvSpPr txBox="1">
            <a:spLocks/>
          </p:cNvSpPr>
          <p:nvPr/>
        </p:nvSpPr>
        <p:spPr bwMode="auto">
          <a:xfrm>
            <a:off x="612775" y="1658938"/>
            <a:ext cx="7929563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 err="1">
                <a:solidFill>
                  <a:srgbClr val="000000"/>
                </a:solidFill>
                <a:latin typeface="Tw Cen MT" charset="0"/>
              </a:rPr>
              <a:t>TriOut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– A community group of gay, lesbian, </a:t>
            </a:r>
            <a:r>
              <a:rPr lang="en-US" sz="1600" dirty="0" err="1">
                <a:solidFill>
                  <a:srgbClr val="000000"/>
                </a:solidFill>
                <a:latin typeface="Tw Cen MT" charset="0"/>
              </a:rPr>
              <a:t>bixsexual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, and transgender (LGBT) Club members and friends looking to train, socialize, and interact</a:t>
            </a: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solidFill>
                  <a:srgbClr val="000000"/>
                </a:solidFill>
                <a:latin typeface="Tw Cen MT" charset="0"/>
                <a:hlinkClick r:id="rId3"/>
              </a:rPr>
              <a:t>lgbt@dctriclub.org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</a:t>
            </a: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Request membership on the </a:t>
            </a:r>
            <a:r>
              <a:rPr lang="en-US" sz="1600" dirty="0" err="1">
                <a:solidFill>
                  <a:srgbClr val="000000"/>
                </a:solidFill>
                <a:latin typeface="Tw Cen MT" charset="0"/>
              </a:rPr>
              <a:t>TriOut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Facebook page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>
                <a:solidFill>
                  <a:srgbClr val="000000"/>
                </a:solidFill>
                <a:latin typeface="Tw Cen MT" charset="0"/>
              </a:rPr>
              <a:t>Montgomery County 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(“Mafia”) – A community group of Club members who live, work, and/or train in Montgomery County, MD</a:t>
            </a: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latin typeface="Tw Cen MT" charset="0"/>
              </a:rPr>
              <a:t>Request membership on the </a:t>
            </a:r>
            <a:r>
              <a:rPr lang="en-US" sz="1600" dirty="0" err="1">
                <a:latin typeface="Tw Cen MT" charset="0"/>
              </a:rPr>
              <a:t>Moco</a:t>
            </a:r>
            <a:r>
              <a:rPr lang="en-US" sz="1600" dirty="0">
                <a:latin typeface="Tw Cen MT" charset="0"/>
              </a:rPr>
              <a:t> Mafia and Friends Facebook page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>
                <a:solidFill>
                  <a:srgbClr val="000000"/>
                </a:solidFill>
                <a:latin typeface="Tw Cen MT" charset="0"/>
              </a:rPr>
              <a:t>Capitol Hill 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– A community group of Club members who live, work, and/or train on Capitol Hill </a:t>
            </a: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solidFill>
                  <a:srgbClr val="000000"/>
                </a:solidFill>
                <a:latin typeface="Tw Cen MT" charset="0"/>
                <a:hlinkClick r:id="rId4"/>
              </a:rPr>
              <a:t>caphill@dctriclub.org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</a:t>
            </a: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Request membership on the Google Group </a:t>
            </a:r>
          </a:p>
          <a:p>
            <a:pPr lvl="1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      </a:t>
            </a:r>
            <a:r>
              <a:rPr lang="en-US" sz="1600" dirty="0">
                <a:solidFill>
                  <a:srgbClr val="000000"/>
                </a:solidFill>
                <a:latin typeface="Tw Cen MT" charset="0"/>
                <a:hlinkClick r:id="rId5"/>
              </a:rPr>
              <a:t>https://groups.google.com/forum/#!forum/dc-tri-cap-hill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In 2015 </a:t>
            </a:r>
            <a:r>
              <a:rPr lang="en-US" sz="1600" b="1" dirty="0">
                <a:solidFill>
                  <a:srgbClr val="000000"/>
                </a:solidFill>
                <a:latin typeface="Tw Cen MT" charset="0"/>
              </a:rPr>
              <a:t>pace groups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for various speeds will be incorporated into our training opportunities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If you are interested in forming and leading/co-leading a community group contact Elizabeth Corona at </a:t>
            </a:r>
            <a:r>
              <a:rPr lang="en-US" sz="1600" dirty="0">
                <a:solidFill>
                  <a:srgbClr val="000000"/>
                </a:solidFill>
                <a:latin typeface="Tw Cen MT" charset="0"/>
                <a:hlinkClick r:id="rId6"/>
              </a:rPr>
              <a:t>community@dctriclub.org</a:t>
            </a:r>
            <a:r>
              <a:rPr lang="en-US" sz="1600" dirty="0">
                <a:solidFill>
                  <a:srgbClr val="000000"/>
                </a:solidFill>
                <a:latin typeface="Tw Cen MT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ext Placeholder 8"/>
          <p:cNvSpPr>
            <a:spLocks noGrp="1"/>
          </p:cNvSpPr>
          <p:nvPr>
            <p:ph type="body" idx="4294967295"/>
          </p:nvPr>
        </p:nvSpPr>
        <p:spPr>
          <a:xfrm>
            <a:off x="1154113" y="2743200"/>
            <a:ext cx="7340600" cy="1673225"/>
          </a:xfrm>
        </p:spPr>
        <p:txBody>
          <a:bodyPr/>
          <a:lstStyle/>
          <a:p>
            <a:pPr marL="0" indent="0" eaLnBrk="1" hangingPunct="1">
              <a:buFont typeface="Wingdings" pitchFamily="-72" charset="2"/>
              <a:buNone/>
            </a:pPr>
            <a:r>
              <a:rPr lang="en-US" sz="2800" smtClean="0">
                <a:solidFill>
                  <a:schemeClr val="tx2"/>
                </a:solidFill>
              </a:rPr>
              <a:t>Robin Myers, Director of Partnerships &amp; Outreach</a:t>
            </a:r>
          </a:p>
        </p:txBody>
      </p:sp>
      <p:sp>
        <p:nvSpPr>
          <p:cNvPr id="256002" name="Title 7"/>
          <p:cNvSpPr>
            <a:spLocks noGrp="1"/>
          </p:cNvSpPr>
          <p:nvPr>
            <p:ph type="title" idx="4294967295"/>
          </p:nvPr>
        </p:nvSpPr>
        <p:spPr>
          <a:xfrm>
            <a:off x="1371600" y="1600200"/>
            <a:ext cx="76200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</a:rPr>
              <a:t>Partnerships	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3"/>
          <a:srcRect l="20370" t="10715" r="10847" b="32002"/>
          <a:stretch>
            <a:fillRect/>
          </a:stretch>
        </p:blipFill>
        <p:spPr bwMode="auto">
          <a:xfrm>
            <a:off x="7337425" y="1130300"/>
            <a:ext cx="1481138" cy="164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Title 5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2015 Partner Lineup</a:t>
            </a:r>
          </a:p>
        </p:txBody>
      </p:sp>
      <p:sp>
        <p:nvSpPr>
          <p:cNvPr id="25805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z="3600" smtClean="0"/>
              <a:t>Local Partnerships</a:t>
            </a:r>
          </a:p>
        </p:txBody>
      </p:sp>
      <p:pic>
        <p:nvPicPr>
          <p:cNvPr id="258051" name="Picture 12" descr="Sports&amp;Sp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513" y="23288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2" name="Picture 2" descr="http://www.dctriclub.org/Uploads/Image/ads/EAC2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2300" y="2519363"/>
            <a:ext cx="22701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3" name="Picture 7" descr="PotomacRiverRunning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3225" y="5368925"/>
            <a:ext cx="16224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5988" y="3851275"/>
            <a:ext cx="14859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93888" y="5368925"/>
            <a:ext cx="14287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6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5175" y="3778250"/>
            <a:ext cx="12731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7" name="Picture 4" descr="http://www.rosept.com/sites/all/themes/roseptg/css/images/transparency.pn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638" y="-46038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8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94438" y="2519363"/>
            <a:ext cx="24717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9" name="AutoShape 6" descr="Displaying BikeRackSquareIc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060" name="AutoShape 8" descr="Displaying BikeRackSquareIcon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061" name="AutoShape 10" descr="Displaying BikeRackSquareIcon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062" name="AutoShape 12" descr="Displaying BikeRackSquareIcon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8063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11563" y="3694113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2015 Partner Lineup</a:t>
            </a:r>
          </a:p>
        </p:txBody>
      </p:sp>
      <p:sp>
        <p:nvSpPr>
          <p:cNvPr id="25907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z="3600"/>
              <a:t>Online Merchant Partnerships</a:t>
            </a:r>
          </a:p>
        </p:txBody>
      </p:sp>
      <p:pic>
        <p:nvPicPr>
          <p:cNvPr id="259075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2852738"/>
            <a:ext cx="13652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6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4075" y="3043238"/>
            <a:ext cx="22145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7" name="Picture 4"/>
          <p:cNvPicPr>
            <a:picLocks noChangeAspect="1" noChangeArrowheads="1"/>
          </p:cNvPicPr>
          <p:nvPr/>
        </p:nvPicPr>
        <p:blipFill>
          <a:blip r:embed="rId4"/>
          <a:srcRect t="32069" b="33966"/>
          <a:stretch>
            <a:fillRect/>
          </a:stretch>
        </p:blipFill>
        <p:spPr bwMode="auto">
          <a:xfrm>
            <a:off x="6180138" y="2947988"/>
            <a:ext cx="26511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0" y="4724400"/>
            <a:ext cx="2117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364038"/>
            <a:ext cx="2576513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  <a:cs typeface="Arial" panose="020B0604020202020204" pitchFamily="34" charset="0"/>
              </a:rPr>
              <a:t>Ryan Troll, President</a:t>
            </a:r>
          </a:p>
        </p:txBody>
      </p:sp>
      <p:sp>
        <p:nvSpPr>
          <p:cNvPr id="1741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Welcome</a:t>
            </a: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1850" y="1371600"/>
            <a:ext cx="1574800" cy="157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2015 Partner Lineup</a:t>
            </a:r>
          </a:p>
        </p:txBody>
      </p:sp>
      <p:sp>
        <p:nvSpPr>
          <p:cNvPr id="260098" name="Content Placeholder 1"/>
          <p:cNvSpPr>
            <a:spLocks noGrp="1"/>
          </p:cNvSpPr>
          <p:nvPr>
            <p:ph sz="quarter" idx="1"/>
          </p:nvPr>
        </p:nvSpPr>
        <p:spPr>
          <a:xfrm>
            <a:off x="735013" y="1600200"/>
            <a:ext cx="8153400" cy="4495800"/>
          </a:xfrm>
        </p:spPr>
        <p:txBody>
          <a:bodyPr/>
          <a:lstStyle/>
          <a:p>
            <a:r>
              <a:rPr lang="en-US" smtClean="0"/>
              <a:t>Race Partnerships</a:t>
            </a:r>
          </a:p>
        </p:txBody>
      </p:sp>
      <p:pic>
        <p:nvPicPr>
          <p:cNvPr id="260099" name="Picture 10" descr="SetupEvent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1900" y="3984625"/>
            <a:ext cx="13223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0" name="Picture 31" descr="thumb_sized_total2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5013" y="2474913"/>
            <a:ext cx="217487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6838" y="3779838"/>
            <a:ext cx="126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2" name="Picture 3"/>
          <p:cNvPicPr>
            <a:picLocks noChangeAspect="1" noChangeArrowheads="1"/>
          </p:cNvPicPr>
          <p:nvPr/>
        </p:nvPicPr>
        <p:blipFill>
          <a:blip r:embed="rId6"/>
          <a:srcRect t="17937" b="17796"/>
          <a:stretch>
            <a:fillRect/>
          </a:stretch>
        </p:blipFill>
        <p:spPr bwMode="auto">
          <a:xfrm>
            <a:off x="1057275" y="2462213"/>
            <a:ext cx="15811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04925" y="3922713"/>
            <a:ext cx="10858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8375" y="2563813"/>
            <a:ext cx="14287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5" name="Picture 2" descr="http://www.dctriclub.org/Uploads/Image/ads/BBTlogo.jpe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33475" y="5314950"/>
            <a:ext cx="14287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6" name="Picture 4" descr="http://www.dctriclub.org/Uploads/Image/ads/luray_logo_150.gif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43650" y="5213350"/>
            <a:ext cx="180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7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79838" y="5076825"/>
            <a:ext cx="15525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 Placeholder 8"/>
          <p:cNvSpPr>
            <a:spLocks noGrp="1"/>
          </p:cNvSpPr>
          <p:nvPr>
            <p:ph type="body" idx="1"/>
          </p:nvPr>
        </p:nvSpPr>
        <p:spPr>
          <a:xfrm>
            <a:off x="947738" y="2743200"/>
            <a:ext cx="7750175" cy="1673225"/>
          </a:xfrm>
        </p:spPr>
        <p:txBody>
          <a:bodyPr/>
          <a:lstStyle/>
          <a:p>
            <a:pPr eaLnBrk="1" hangingPunct="1"/>
            <a:r>
              <a:rPr lang="en-US" smtClean="0"/>
              <a:t>Presented by Nik Pleish, Director of Volunteers</a:t>
            </a:r>
          </a:p>
        </p:txBody>
      </p:sp>
      <p:sp>
        <p:nvSpPr>
          <p:cNvPr id="26214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Volunteer Recognition</a:t>
            </a:r>
          </a:p>
        </p:txBody>
      </p:sp>
      <p:pic>
        <p:nvPicPr>
          <p:cNvPr id="262147" name="Picture 1"/>
          <p:cNvPicPr>
            <a:picLocks noChangeAspect="1"/>
          </p:cNvPicPr>
          <p:nvPr/>
        </p:nvPicPr>
        <p:blipFill>
          <a:blip r:embed="rId3"/>
          <a:srcRect l="65594" t="20691" r="7738" b="35387"/>
          <a:stretch>
            <a:fillRect/>
          </a:stretch>
        </p:blipFill>
        <p:spPr bwMode="auto">
          <a:xfrm>
            <a:off x="7462838" y="1201738"/>
            <a:ext cx="1333500" cy="164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Volunteer Recognition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264194" name="Content Placeholder 1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1409700"/>
          </a:xfrm>
        </p:spPr>
        <p:txBody>
          <a:bodyPr/>
          <a:lstStyle/>
          <a:p>
            <a:pPr eaLnBrk="1" hangingPunct="1"/>
            <a:r>
              <a:rPr lang="en-US" sz="1400" smtClean="0"/>
              <a:t>Volunteers are key to our success!</a:t>
            </a:r>
          </a:p>
          <a:p>
            <a:pPr eaLnBrk="1" hangingPunct="1"/>
            <a:r>
              <a:rPr lang="en-US" sz="1400" smtClean="0"/>
              <a:t>In 2014, club members donated more than </a:t>
            </a:r>
            <a:r>
              <a:rPr lang="en-US" sz="1400" b="1" smtClean="0"/>
              <a:t>5,000 hours of their collective time</a:t>
            </a:r>
            <a:endParaRPr lang="en-US" sz="1400" smtClean="0"/>
          </a:p>
          <a:p>
            <a:pPr eaLnBrk="1" hangingPunct="1"/>
            <a:r>
              <a:rPr lang="en-US" sz="1400" smtClean="0"/>
              <a:t>Hundreds of members volunteered their time in 2014 to support the club and our partners</a:t>
            </a:r>
          </a:p>
          <a:p>
            <a:pPr eaLnBrk="1" hangingPunct="1"/>
            <a:r>
              <a:rPr lang="en-US" sz="1400" smtClean="0"/>
              <a:t>The following members were recognized by their peers as going above and beyond…</a:t>
            </a:r>
          </a:p>
          <a:p>
            <a:pPr eaLnBrk="1" hangingPunct="1"/>
            <a:endParaRPr lang="en-US" sz="1400" smtClean="0"/>
          </a:p>
        </p:txBody>
      </p:sp>
      <p:sp>
        <p:nvSpPr>
          <p:cNvPr id="264195" name="Rectangle 4"/>
          <p:cNvSpPr>
            <a:spLocks noChangeArrowheads="1"/>
          </p:cNvSpPr>
          <p:nvPr/>
        </p:nvSpPr>
        <p:spPr bwMode="auto">
          <a:xfrm>
            <a:off x="612775" y="3121025"/>
            <a:ext cx="20447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Amanda Chadwick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Pam Simmonds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Will Grant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Chris Jackson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Cat Myung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Allison Nordberg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Steve O’Donnell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Jen Carroll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Ed Moser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endParaRPr lang="en-US" sz="14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264196" name="Rectangle 5"/>
          <p:cNvSpPr>
            <a:spLocks noChangeArrowheads="1"/>
          </p:cNvSpPr>
          <p:nvPr/>
        </p:nvSpPr>
        <p:spPr bwMode="auto">
          <a:xfrm>
            <a:off x="3300413" y="3121025"/>
            <a:ext cx="2259012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Tuan Nguyen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Jason Brez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David Payne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Mark Raugust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David Eng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Hillary Peabody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Stephanie Brown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Patrick Pannett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Khang Ho</a:t>
            </a:r>
          </a:p>
        </p:txBody>
      </p:sp>
      <p:sp>
        <p:nvSpPr>
          <p:cNvPr id="264197" name="Rectangle 7"/>
          <p:cNvSpPr>
            <a:spLocks noChangeArrowheads="1"/>
          </p:cNvSpPr>
          <p:nvPr/>
        </p:nvSpPr>
        <p:spPr bwMode="auto">
          <a:xfrm>
            <a:off x="6129338" y="3121025"/>
            <a:ext cx="2259012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Cindy Hutchings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Dena Richardson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Sean Pierce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Diane Donahue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Lynn Follansbee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Kimberley Kruse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Karen Willard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Pablo Torres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Presented by Ryan Troll</a:t>
            </a:r>
          </a:p>
        </p:txBody>
      </p:sp>
      <p:sp>
        <p:nvSpPr>
          <p:cNvPr id="26521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2015 Board of Directors &amp; Staff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Board Governance</a:t>
            </a:r>
          </a:p>
        </p:txBody>
      </p:sp>
      <p:pic>
        <p:nvPicPr>
          <p:cNvPr id="266242" name="Picture 1" descr="ByLawAmendment_FinalResult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3322638"/>
            <a:ext cx="81248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2775" y="1854281"/>
            <a:ext cx="81534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Article 5, Section 1 - Proposed Organization Size Laws</a:t>
            </a:r>
          </a:p>
          <a:p>
            <a:pPr>
              <a:defRPr/>
            </a:pPr>
            <a:r>
              <a:rPr lang="en-US" sz="1200" dirty="0"/>
              <a:t>Section 1. Number. The affairs of this organization shall be governed by the Board of Directors composed of a minimum of five (5) and a maximum of </a:t>
            </a:r>
            <a:r>
              <a:rPr lang="en-US" sz="1200" strike="sngStrike" dirty="0">
                <a:solidFill>
                  <a:schemeClr val="accent1"/>
                </a:solidFill>
              </a:rPr>
              <a:t>ten (10)</a:t>
            </a:r>
            <a:r>
              <a:rPr lang="en-US" sz="1200" dirty="0"/>
              <a:t> fifteen (15) members The number of Directors may be changed by a vote of the members at any annual or special meeting; provided, however, that no such change shall operate to extend or curtail the term of any elected Director.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Special Thanks…</a:t>
            </a:r>
          </a:p>
        </p:txBody>
      </p:sp>
      <p:sp>
        <p:nvSpPr>
          <p:cNvPr id="267266" name="Rectangle 15"/>
          <p:cNvSpPr>
            <a:spLocks noChangeArrowheads="1"/>
          </p:cNvSpPr>
          <p:nvPr/>
        </p:nvSpPr>
        <p:spPr bwMode="auto">
          <a:xfrm>
            <a:off x="6818313" y="4689475"/>
            <a:ext cx="1887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w Cen MT" charset="0"/>
              </a:rPr>
              <a:t>Stephen Carlson</a:t>
            </a:r>
          </a:p>
        </p:txBody>
      </p:sp>
      <p:sp>
        <p:nvSpPr>
          <p:cNvPr id="267267" name="Rectangle 16"/>
          <p:cNvSpPr>
            <a:spLocks noChangeArrowheads="1"/>
          </p:cNvSpPr>
          <p:nvPr/>
        </p:nvSpPr>
        <p:spPr bwMode="auto">
          <a:xfrm>
            <a:off x="985838" y="471805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w Cen MT" charset="0"/>
              </a:rPr>
              <a:t>Ryan Troll</a:t>
            </a:r>
          </a:p>
        </p:txBody>
      </p:sp>
      <p:pic>
        <p:nvPicPr>
          <p:cNvPr id="267268" name="Picture 2" descr="http://sphotos-b.xx.fbcdn.net/hphotos-ash3/558747_440485605963080_1764855715_n.jpg"/>
          <p:cNvPicPr>
            <a:picLocks noChangeAspect="1" noChangeArrowheads="1"/>
          </p:cNvPicPr>
          <p:nvPr/>
        </p:nvPicPr>
        <p:blipFill>
          <a:blip r:embed="rId2"/>
          <a:srcRect l="34875" t="37462" r="27225" b="6412"/>
          <a:stretch>
            <a:fillRect/>
          </a:stretch>
        </p:blipFill>
        <p:spPr bwMode="auto">
          <a:xfrm>
            <a:off x="6916738" y="2863850"/>
            <a:ext cx="147955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9" name="Rectangle 13"/>
          <p:cNvSpPr>
            <a:spLocks noChangeArrowheads="1"/>
          </p:cNvSpPr>
          <p:nvPr/>
        </p:nvSpPr>
        <p:spPr bwMode="auto">
          <a:xfrm>
            <a:off x="3841750" y="4714875"/>
            <a:ext cx="1811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w Cen MT" charset="0"/>
              </a:rPr>
              <a:t>Adam Stolzberg</a:t>
            </a:r>
          </a:p>
        </p:txBody>
      </p:sp>
      <p:pic>
        <p:nvPicPr>
          <p:cNvPr id="267270" name="Picture 4" descr="http://sphotos-a.xx.fbcdn.net/hphotos-snc6/255370_10150954185541373_608712741_n.jpg"/>
          <p:cNvPicPr>
            <a:picLocks noChangeAspect="1" noChangeArrowheads="1"/>
          </p:cNvPicPr>
          <p:nvPr/>
        </p:nvPicPr>
        <p:blipFill>
          <a:blip r:embed="rId3"/>
          <a:srcRect l="16100" t="10950" r="27000" b="46350"/>
          <a:stretch>
            <a:fillRect/>
          </a:stretch>
        </p:blipFill>
        <p:spPr bwMode="auto">
          <a:xfrm>
            <a:off x="3971925" y="2862263"/>
            <a:ext cx="147796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1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938" y="2862263"/>
            <a:ext cx="149383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2015 Board of Directors</a:t>
            </a:r>
          </a:p>
        </p:txBody>
      </p:sp>
      <p:sp>
        <p:nvSpPr>
          <p:cNvPr id="268290" name="Rectangle 14"/>
          <p:cNvSpPr>
            <a:spLocks noChangeArrowheads="1"/>
          </p:cNvSpPr>
          <p:nvPr/>
        </p:nvSpPr>
        <p:spPr bwMode="auto">
          <a:xfrm>
            <a:off x="4124325" y="3044825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Rachel Dolan</a:t>
            </a:r>
          </a:p>
        </p:txBody>
      </p:sp>
      <p:sp>
        <p:nvSpPr>
          <p:cNvPr id="268291" name="Rectangle 17"/>
          <p:cNvSpPr>
            <a:spLocks noChangeArrowheads="1"/>
          </p:cNvSpPr>
          <p:nvPr/>
        </p:nvSpPr>
        <p:spPr bwMode="auto">
          <a:xfrm>
            <a:off x="728663" y="3044825"/>
            <a:ext cx="1208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Justin Bauer</a:t>
            </a:r>
          </a:p>
        </p:txBody>
      </p:sp>
      <p:sp>
        <p:nvSpPr>
          <p:cNvPr id="268292" name="Rectangle 18"/>
          <p:cNvSpPr>
            <a:spLocks noChangeArrowheads="1"/>
          </p:cNvSpPr>
          <p:nvPr/>
        </p:nvSpPr>
        <p:spPr bwMode="auto">
          <a:xfrm>
            <a:off x="4124325" y="4800600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Becky Hirselj</a:t>
            </a:r>
          </a:p>
        </p:txBody>
      </p:sp>
      <p:sp>
        <p:nvSpPr>
          <p:cNvPr id="268293" name="Rectangle 19"/>
          <p:cNvSpPr>
            <a:spLocks noChangeArrowheads="1"/>
          </p:cNvSpPr>
          <p:nvPr/>
        </p:nvSpPr>
        <p:spPr bwMode="auto">
          <a:xfrm>
            <a:off x="7470775" y="3044825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Bryan Frank</a:t>
            </a:r>
          </a:p>
        </p:txBody>
      </p:sp>
      <p:sp>
        <p:nvSpPr>
          <p:cNvPr id="268294" name="Rectangle 21"/>
          <p:cNvSpPr>
            <a:spLocks noChangeArrowheads="1"/>
          </p:cNvSpPr>
          <p:nvPr/>
        </p:nvSpPr>
        <p:spPr bwMode="auto">
          <a:xfrm>
            <a:off x="7431088" y="4848225"/>
            <a:ext cx="1208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Robin Myers</a:t>
            </a:r>
          </a:p>
        </p:txBody>
      </p:sp>
      <p:sp>
        <p:nvSpPr>
          <p:cNvPr id="268295" name="Rectangle 22"/>
          <p:cNvSpPr>
            <a:spLocks noChangeArrowheads="1"/>
          </p:cNvSpPr>
          <p:nvPr/>
        </p:nvSpPr>
        <p:spPr bwMode="auto">
          <a:xfrm>
            <a:off x="5813425" y="6484938"/>
            <a:ext cx="1208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Gabi Torres</a:t>
            </a:r>
          </a:p>
        </p:txBody>
      </p:sp>
      <p:sp>
        <p:nvSpPr>
          <p:cNvPr id="268296" name="Rectangle 23"/>
          <p:cNvSpPr>
            <a:spLocks noChangeArrowheads="1"/>
          </p:cNvSpPr>
          <p:nvPr/>
        </p:nvSpPr>
        <p:spPr bwMode="auto">
          <a:xfrm>
            <a:off x="5813425" y="3044825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Matt Ferguson</a:t>
            </a:r>
          </a:p>
        </p:txBody>
      </p:sp>
      <p:sp>
        <p:nvSpPr>
          <p:cNvPr id="268297" name="Rectangle 24"/>
          <p:cNvSpPr>
            <a:spLocks noChangeArrowheads="1"/>
          </p:cNvSpPr>
          <p:nvPr/>
        </p:nvSpPr>
        <p:spPr bwMode="auto">
          <a:xfrm>
            <a:off x="4005263" y="6484938"/>
            <a:ext cx="1412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Nik Pleisch</a:t>
            </a:r>
          </a:p>
        </p:txBody>
      </p:sp>
      <p:sp>
        <p:nvSpPr>
          <p:cNvPr id="268298" name="Rectangle 25"/>
          <p:cNvSpPr>
            <a:spLocks noChangeArrowheads="1"/>
          </p:cNvSpPr>
          <p:nvPr/>
        </p:nvSpPr>
        <p:spPr bwMode="auto">
          <a:xfrm>
            <a:off x="2276475" y="3044825"/>
            <a:ext cx="1368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Elizabeth Corona</a:t>
            </a:r>
          </a:p>
        </p:txBody>
      </p:sp>
      <p:sp>
        <p:nvSpPr>
          <p:cNvPr id="268299" name="Rectangle 26"/>
          <p:cNvSpPr>
            <a:spLocks noChangeArrowheads="1"/>
          </p:cNvSpPr>
          <p:nvPr/>
        </p:nvSpPr>
        <p:spPr bwMode="auto">
          <a:xfrm>
            <a:off x="5562600" y="4784725"/>
            <a:ext cx="1603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Meaghan Jennison</a:t>
            </a:r>
          </a:p>
        </p:txBody>
      </p:sp>
      <p:pic>
        <p:nvPicPr>
          <p:cNvPr id="268300" name="Picture 28" descr="IMG_0138.JPG"/>
          <p:cNvPicPr>
            <a:picLocks noChangeAspect="1"/>
          </p:cNvPicPr>
          <p:nvPr/>
        </p:nvPicPr>
        <p:blipFill>
          <a:blip r:embed="rId2"/>
          <a:srcRect l="31992" t="23419" r="37125" b="31648"/>
          <a:stretch>
            <a:fillRect/>
          </a:stretch>
        </p:blipFill>
        <p:spPr bwMode="auto">
          <a:xfrm>
            <a:off x="4005263" y="5075238"/>
            <a:ext cx="1412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301" name="Rectangle 32"/>
          <p:cNvSpPr>
            <a:spLocks noChangeArrowheads="1"/>
          </p:cNvSpPr>
          <p:nvPr/>
        </p:nvSpPr>
        <p:spPr bwMode="auto">
          <a:xfrm>
            <a:off x="709613" y="6443663"/>
            <a:ext cx="1497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Angela Norcross</a:t>
            </a:r>
          </a:p>
        </p:txBody>
      </p:sp>
      <p:sp>
        <p:nvSpPr>
          <p:cNvPr id="268302" name="AutoShape 8" descr="https://mail-attachment.googleusercontent.com/attachment/u/0/?ui=2&amp;ik=b7d7683e35&amp;view=att&amp;th=14261a8eed62fdb4&amp;attid=0.1&amp;disp=inline&amp;safe=1&amp;zw&amp;saduie=AG9B_P_t6HW2c2kht6M_PGvsxfLL&amp;sadet=1384620333905&amp;sads=yCm8b_nrj5RpYMOIIlfIVCF-MX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sp>
        <p:nvSpPr>
          <p:cNvPr id="268303" name="AutoShape 10" descr="https://mail-attachment.googleusercontent.com/attachment/u/0/?ui=2&amp;ik=b7d7683e35&amp;view=att&amp;th=14261a8eed62fdb4&amp;attid=0.1&amp;disp=inline&amp;safe=1&amp;zw&amp;saduie=AG9B_P_t6HW2c2kht6M_PGvsxfLL&amp;sadet=1384620333905&amp;sads=yCm8b_nrj5RpYMOIIlfIVCF-MXI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sp>
        <p:nvSpPr>
          <p:cNvPr id="268304" name="AutoShape 12" descr="https://mail-attachment.googleusercontent.com/attachment/u/0/?ui=2&amp;ik=b7d7683e35&amp;view=att&amp;th=14261a8eed62fdb4&amp;attid=0.1&amp;disp=inline&amp;safe=1&amp;zw&amp;saduie=AG9B_P_t6HW2c2kht6M_PGvsxfLL&amp;sadet=1384620333905&amp;sads=yCm8b_nrj5RpYMOIIlfIVCF-MXI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pic>
        <p:nvPicPr>
          <p:cNvPr id="268305" name="Picture 13"/>
          <p:cNvPicPr>
            <a:picLocks noChangeAspect="1" noChangeArrowheads="1"/>
          </p:cNvPicPr>
          <p:nvPr/>
        </p:nvPicPr>
        <p:blipFill>
          <a:blip r:embed="rId3"/>
          <a:srcRect l="35966" t="9830" r="29002" b="63898"/>
          <a:stretch>
            <a:fillRect/>
          </a:stretch>
        </p:blipFill>
        <p:spPr bwMode="auto">
          <a:xfrm>
            <a:off x="7372350" y="3429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06" name="Picture 14"/>
          <p:cNvPicPr>
            <a:picLocks noChangeAspect="1" noChangeArrowheads="1"/>
          </p:cNvPicPr>
          <p:nvPr/>
        </p:nvPicPr>
        <p:blipFill>
          <a:blip r:embed="rId4"/>
          <a:srcRect l="26944" t="5859" r="28822" b="60966"/>
          <a:stretch>
            <a:fillRect/>
          </a:stretch>
        </p:blipFill>
        <p:spPr bwMode="auto">
          <a:xfrm>
            <a:off x="5705475" y="3414713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07" name="Picture 1"/>
          <p:cNvPicPr>
            <a:picLocks noChangeAspect="1"/>
          </p:cNvPicPr>
          <p:nvPr/>
        </p:nvPicPr>
        <p:blipFill>
          <a:blip r:embed="rId5"/>
          <a:srcRect l="18884" t="4559" b="49060"/>
          <a:stretch>
            <a:fillRect/>
          </a:stretch>
        </p:blipFill>
        <p:spPr bwMode="auto">
          <a:xfrm>
            <a:off x="2293938" y="1603375"/>
            <a:ext cx="1350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08" name="Picture 2"/>
          <p:cNvPicPr>
            <a:picLocks noChangeAspect="1"/>
          </p:cNvPicPr>
          <p:nvPr/>
        </p:nvPicPr>
        <p:blipFill>
          <a:blip r:embed="rId6"/>
          <a:srcRect l="13074" b="29594"/>
          <a:stretch>
            <a:fillRect/>
          </a:stretch>
        </p:blipFill>
        <p:spPr bwMode="auto">
          <a:xfrm>
            <a:off x="755650" y="5059363"/>
            <a:ext cx="1333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09" name="Picture 3"/>
          <p:cNvPicPr>
            <a:picLocks noChangeAspect="1"/>
          </p:cNvPicPr>
          <p:nvPr/>
        </p:nvPicPr>
        <p:blipFill>
          <a:blip r:embed="rId7"/>
          <a:srcRect l="46284" t="36348" r="20370" b="35715"/>
          <a:stretch>
            <a:fillRect/>
          </a:stretch>
        </p:blipFill>
        <p:spPr bwMode="auto">
          <a:xfrm>
            <a:off x="709613" y="1603375"/>
            <a:ext cx="12271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310" name="Rectangle 32"/>
          <p:cNvSpPr>
            <a:spLocks noChangeArrowheads="1"/>
          </p:cNvSpPr>
          <p:nvPr/>
        </p:nvSpPr>
        <p:spPr bwMode="auto">
          <a:xfrm>
            <a:off x="2389188" y="6443663"/>
            <a:ext cx="1384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Bryan Piacentini</a:t>
            </a:r>
          </a:p>
        </p:txBody>
      </p:sp>
      <p:pic>
        <p:nvPicPr>
          <p:cNvPr id="268311" name="Picture 5"/>
          <p:cNvPicPr>
            <a:picLocks noChangeAspect="1"/>
          </p:cNvPicPr>
          <p:nvPr/>
        </p:nvPicPr>
        <p:blipFill>
          <a:blip r:embed="rId8"/>
          <a:srcRect l="10059" t="16507" r="37807" b="4369"/>
          <a:stretch>
            <a:fillRect/>
          </a:stretch>
        </p:blipFill>
        <p:spPr bwMode="auto">
          <a:xfrm>
            <a:off x="2389188" y="5059363"/>
            <a:ext cx="1257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312" name="Rectangle 22"/>
          <p:cNvSpPr>
            <a:spLocks noChangeArrowheads="1"/>
          </p:cNvSpPr>
          <p:nvPr/>
        </p:nvSpPr>
        <p:spPr bwMode="auto">
          <a:xfrm>
            <a:off x="7416800" y="6484938"/>
            <a:ext cx="1208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Pablo Torres</a:t>
            </a:r>
          </a:p>
        </p:txBody>
      </p:sp>
      <p:sp>
        <p:nvSpPr>
          <p:cNvPr id="268313" name="Rectangle 18"/>
          <p:cNvSpPr>
            <a:spLocks noChangeArrowheads="1"/>
          </p:cNvSpPr>
          <p:nvPr/>
        </p:nvSpPr>
        <p:spPr bwMode="auto">
          <a:xfrm>
            <a:off x="577850" y="4786313"/>
            <a:ext cx="1400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Rachel Gottfried</a:t>
            </a:r>
          </a:p>
        </p:txBody>
      </p:sp>
      <p:pic>
        <p:nvPicPr>
          <p:cNvPr id="268314" name="Picture 8"/>
          <p:cNvPicPr>
            <a:picLocks noChangeAspect="1"/>
          </p:cNvPicPr>
          <p:nvPr/>
        </p:nvPicPr>
        <p:blipFill>
          <a:blip r:embed="rId9"/>
          <a:srcRect l="5034" t="22697" r="62810" b="26033"/>
          <a:stretch>
            <a:fillRect/>
          </a:stretch>
        </p:blipFill>
        <p:spPr bwMode="auto">
          <a:xfrm>
            <a:off x="709613" y="3414713"/>
            <a:ext cx="11477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315" name="Rectangle 18"/>
          <p:cNvSpPr>
            <a:spLocks noChangeArrowheads="1"/>
          </p:cNvSpPr>
          <p:nvPr/>
        </p:nvSpPr>
        <p:spPr bwMode="auto">
          <a:xfrm>
            <a:off x="2389188" y="4786313"/>
            <a:ext cx="1208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Jennifer Hartz</a:t>
            </a:r>
          </a:p>
        </p:txBody>
      </p:sp>
      <p:pic>
        <p:nvPicPr>
          <p:cNvPr id="268316" name="Picture 10"/>
          <p:cNvPicPr>
            <a:picLocks noChangeAspect="1"/>
          </p:cNvPicPr>
          <p:nvPr/>
        </p:nvPicPr>
        <p:blipFill>
          <a:blip r:embed="rId10"/>
          <a:srcRect l="14285" r="20233"/>
          <a:stretch>
            <a:fillRect/>
          </a:stretch>
        </p:blipFill>
        <p:spPr bwMode="auto">
          <a:xfrm>
            <a:off x="5822950" y="1603375"/>
            <a:ext cx="11985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17" name="Picture 11"/>
          <p:cNvPicPr>
            <a:picLocks noChangeAspect="1"/>
          </p:cNvPicPr>
          <p:nvPr/>
        </p:nvPicPr>
        <p:blipFill>
          <a:blip r:embed="rId11"/>
          <a:srcRect l="16145" t="14684" r="15796"/>
          <a:stretch>
            <a:fillRect/>
          </a:stretch>
        </p:blipFill>
        <p:spPr bwMode="auto">
          <a:xfrm>
            <a:off x="2314575" y="3414713"/>
            <a:ext cx="14589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18" name="Picture 34" descr="Gabi_Raleigh70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05475" y="5075238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19" name="Picture 36" descr="Pablo_Profil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72350" y="5113338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20" name="Picture 1" descr="10155881_10152099700946592_7816451594213663449_n.jpg"/>
          <p:cNvPicPr>
            <a:picLocks noChangeAspect="1"/>
          </p:cNvPicPr>
          <p:nvPr/>
        </p:nvPicPr>
        <p:blipFill>
          <a:blip r:embed="rId14"/>
          <a:srcRect l="24982" t="5867" r="27235" b="43456"/>
          <a:stretch>
            <a:fillRect/>
          </a:stretch>
        </p:blipFill>
        <p:spPr bwMode="auto">
          <a:xfrm>
            <a:off x="4041775" y="3414713"/>
            <a:ext cx="13176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21" name="Picture 2" descr="581507_10102390552510450_1701653892_n.jpg"/>
          <p:cNvPicPr>
            <a:picLocks noChangeAspect="1"/>
          </p:cNvPicPr>
          <p:nvPr/>
        </p:nvPicPr>
        <p:blipFill>
          <a:blip r:embed="rId15"/>
          <a:srcRect l="26595" t="10434" r="20667" b="35989"/>
          <a:stretch>
            <a:fillRect/>
          </a:stretch>
        </p:blipFill>
        <p:spPr bwMode="auto">
          <a:xfrm>
            <a:off x="4005263" y="1603375"/>
            <a:ext cx="1354137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22" name="Picture 3" descr="1606525_10151838385046861_772579603_o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19963" y="1603375"/>
            <a:ext cx="144621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2015 Board Advisors &amp; Staff</a:t>
            </a:r>
          </a:p>
        </p:txBody>
      </p:sp>
      <p:sp>
        <p:nvSpPr>
          <p:cNvPr id="269314" name="Rectangle 21"/>
          <p:cNvSpPr>
            <a:spLocks noChangeArrowheads="1"/>
          </p:cNvSpPr>
          <p:nvPr/>
        </p:nvSpPr>
        <p:spPr bwMode="auto">
          <a:xfrm>
            <a:off x="1233488" y="4386263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Ryan Troll</a:t>
            </a:r>
          </a:p>
          <a:p>
            <a:pPr algn="ctr"/>
            <a:r>
              <a:rPr lang="en-US" sz="1200">
                <a:latin typeface="Tw Cen MT" charset="0"/>
              </a:rPr>
              <a:t>Transition Advisor</a:t>
            </a:r>
          </a:p>
        </p:txBody>
      </p:sp>
      <p:sp>
        <p:nvSpPr>
          <p:cNvPr id="269315" name="Rectangle 25"/>
          <p:cNvSpPr>
            <a:spLocks noChangeArrowheads="1"/>
          </p:cNvSpPr>
          <p:nvPr/>
        </p:nvSpPr>
        <p:spPr bwMode="auto">
          <a:xfrm>
            <a:off x="6908800" y="437991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Adrienne Farfalla</a:t>
            </a:r>
          </a:p>
          <a:p>
            <a:pPr algn="ctr"/>
            <a:r>
              <a:rPr lang="en-US" sz="1200">
                <a:latin typeface="Tw Cen MT" charset="0"/>
              </a:rPr>
              <a:t>Staff</a:t>
            </a:r>
          </a:p>
        </p:txBody>
      </p:sp>
      <p:sp>
        <p:nvSpPr>
          <p:cNvPr id="269316" name="Rectangle 26"/>
          <p:cNvSpPr>
            <a:spLocks noChangeArrowheads="1"/>
          </p:cNvSpPr>
          <p:nvPr/>
        </p:nvSpPr>
        <p:spPr bwMode="auto">
          <a:xfrm>
            <a:off x="4114800" y="4384675"/>
            <a:ext cx="1208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Rob Falk</a:t>
            </a:r>
          </a:p>
          <a:p>
            <a:pPr algn="ctr"/>
            <a:r>
              <a:rPr lang="en-US" sz="1200">
                <a:latin typeface="Tw Cen MT" charset="0"/>
              </a:rPr>
              <a:t>Legal Advisor</a:t>
            </a:r>
          </a:p>
        </p:txBody>
      </p:sp>
      <p:sp>
        <p:nvSpPr>
          <p:cNvPr id="269317" name="AutoShape 2" descr="https://mail-attachment.googleusercontent.com/attachment/u/0/?ui=2&amp;ik=b7d7683e35&amp;view=att&amp;th=14261059590eb38a&amp;attid=0.1&amp;disp=inline&amp;realattid=f_ho2vd3ri0&amp;safe=1&amp;zw&amp;saduie=AG9B_P_t6HW2c2kht6M_PGvsxfLL&amp;sadet=1384614303485&amp;sads=VDaoXxLa6WlWZ78VtUdDj4SNa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pic>
        <p:nvPicPr>
          <p:cNvPr id="269318" name="Picture 5" descr="https://scontent-a-iad.xx.fbcdn.net/hphotos-frc1/582064_10151236062313572_152668166_n.jpg"/>
          <p:cNvPicPr>
            <a:picLocks noChangeAspect="1" noChangeArrowheads="1"/>
          </p:cNvPicPr>
          <p:nvPr/>
        </p:nvPicPr>
        <p:blipFill>
          <a:blip r:embed="rId2"/>
          <a:srcRect l="51175" t="24454" b="39079"/>
          <a:stretch>
            <a:fillRect/>
          </a:stretch>
        </p:blipFill>
        <p:spPr bwMode="auto">
          <a:xfrm>
            <a:off x="3938588" y="2884488"/>
            <a:ext cx="1495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9" name="Picture 7" descr="https://fbcdn-sphotos-g-a.akamaihd.net/hphotos-ak-frc1/4220_1138931041101_8138338_n.jpg"/>
          <p:cNvPicPr>
            <a:picLocks noChangeAspect="1" noChangeArrowheads="1"/>
          </p:cNvPicPr>
          <p:nvPr/>
        </p:nvPicPr>
        <p:blipFill>
          <a:blip r:embed="rId3"/>
          <a:srcRect l="18" r="-18" b="33278"/>
          <a:stretch>
            <a:fillRect/>
          </a:stretch>
        </p:blipFill>
        <p:spPr bwMode="auto">
          <a:xfrm>
            <a:off x="6840538" y="2884488"/>
            <a:ext cx="149383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2884488"/>
            <a:ext cx="1495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Presented by Bryan Frank</a:t>
            </a:r>
          </a:p>
        </p:txBody>
      </p:sp>
      <p:sp>
        <p:nvSpPr>
          <p:cNvPr id="27033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DC Triathlon Club Snapple Team</a:t>
            </a:r>
          </a:p>
        </p:txBody>
      </p:sp>
      <p:pic>
        <p:nvPicPr>
          <p:cNvPr id="270339" name="Picture 4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2014 DC Tri Club / Snapple Team</a:t>
            </a:r>
          </a:p>
        </p:txBody>
      </p:sp>
      <p:sp>
        <p:nvSpPr>
          <p:cNvPr id="272386" name="Content Placeholder 1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5002213"/>
          </a:xfrm>
        </p:spPr>
        <p:txBody>
          <a:bodyPr/>
          <a:lstStyle/>
          <a:p>
            <a:r>
              <a:rPr lang="en-US" sz="1700" smtClean="0"/>
              <a:t>Another year of racing and another year of successes!</a:t>
            </a:r>
          </a:p>
          <a:p>
            <a:r>
              <a:rPr lang="en-US" sz="1700" smtClean="0"/>
              <a:t>The DC Tri Club / Snapple Elite team was heavily used by ODP, HIP and IMP</a:t>
            </a:r>
          </a:p>
          <a:p>
            <a:pPr lvl="1"/>
            <a:r>
              <a:rPr lang="en-US" sz="1400" smtClean="0"/>
              <a:t>Swim, bike handling, and running clinics</a:t>
            </a:r>
          </a:p>
          <a:p>
            <a:pPr lvl="1"/>
            <a:r>
              <a:rPr lang="en-US" sz="1400" smtClean="0"/>
              <a:t>Transition and race strategy clinics</a:t>
            </a:r>
          </a:p>
          <a:p>
            <a:r>
              <a:rPr lang="en-US" sz="1700" smtClean="0"/>
              <a:t>Highlights of race results from the team:</a:t>
            </a:r>
          </a:p>
          <a:p>
            <a:pPr lvl="1"/>
            <a:r>
              <a:rPr lang="en-US" sz="1400" smtClean="0"/>
              <a:t>Overall podiums (top 3 overall): 24 out of 57 races with 8 wins, 4 second places, 2 third places.</a:t>
            </a:r>
          </a:p>
          <a:p>
            <a:pPr lvl="2"/>
            <a:r>
              <a:rPr lang="en-US" sz="1400" smtClean="0"/>
              <a:t>Wins: 2 each for Joe Munchak and Emily Richard, 1 each for Stephanie Brown, Hilary Cairns, Holli Finneren, and Bryan Frank</a:t>
            </a:r>
          </a:p>
          <a:p>
            <a:pPr lvl="2"/>
            <a:r>
              <a:rPr lang="en-US" sz="1400" smtClean="0"/>
              <a:t>Dominated the podiums at North East Triathlon (males &amp; females) and Nation’s Triathlon (females)</a:t>
            </a:r>
          </a:p>
          <a:p>
            <a:pPr lvl="1"/>
            <a:r>
              <a:rPr lang="en-US" sz="1400" smtClean="0"/>
              <a:t>Age group podiums (including overalls): 38 out of 57 races with 10 AG wins out of 57 races</a:t>
            </a:r>
          </a:p>
          <a:p>
            <a:pPr lvl="1"/>
            <a:r>
              <a:rPr lang="en-US" sz="1400" smtClean="0"/>
              <a:t>Exotic locals visited to represent DC Tri Club / Snapple:</a:t>
            </a:r>
          </a:p>
          <a:p>
            <a:pPr lvl="2"/>
            <a:r>
              <a:rPr lang="en-US" sz="1400" smtClean="0"/>
              <a:t>Hawaii (Ironman) </a:t>
            </a:r>
          </a:p>
          <a:p>
            <a:pPr lvl="2"/>
            <a:r>
              <a:rPr lang="en-US" sz="1400" smtClean="0"/>
              <a:t>Edmonton, Alberta (ITU Worlds)</a:t>
            </a:r>
          </a:p>
          <a:p>
            <a:pPr lvl="2"/>
            <a:r>
              <a:rPr lang="en-US" sz="1400" smtClean="0"/>
              <a:t>Chicago, IL (ITU Series)</a:t>
            </a:r>
          </a:p>
          <a:p>
            <a:pPr lvl="2"/>
            <a:r>
              <a:rPr lang="en-US" sz="1400" smtClean="0"/>
              <a:t>Thurmont, MD (Sprint)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Stephen Carlson</a:t>
            </a:r>
          </a:p>
        </p:txBody>
      </p:sp>
      <p:sp>
        <p:nvSpPr>
          <p:cNvPr id="194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Financial Report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 t="5737" b="37201"/>
          <a:stretch>
            <a:fillRect/>
          </a:stretch>
        </p:blipFill>
        <p:spPr bwMode="auto">
          <a:xfrm>
            <a:off x="7112000" y="1219200"/>
            <a:ext cx="1646238" cy="166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2014 DC Tri Club / Snapple Team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 dirty="0" smtClean="0"/>
              <a:t>Some Highlights:</a:t>
            </a:r>
          </a:p>
          <a:p>
            <a:pPr lvl="1">
              <a:defRPr/>
            </a:pPr>
            <a:r>
              <a:rPr lang="en-US" sz="1400" b="1" dirty="0" smtClean="0"/>
              <a:t>Joe </a:t>
            </a:r>
            <a:r>
              <a:rPr lang="en-US" sz="1400" b="1" dirty="0" err="1" smtClean="0"/>
              <a:t>Munchak</a:t>
            </a:r>
            <a:r>
              <a:rPr lang="en-US" sz="1400" b="1" dirty="0" smtClean="0"/>
              <a:t> – Kona finisher</a:t>
            </a:r>
            <a:endParaRPr lang="en-US" sz="1400" b="1" dirty="0"/>
          </a:p>
          <a:p>
            <a:pPr lvl="1">
              <a:defRPr/>
            </a:pPr>
            <a:r>
              <a:rPr lang="en-US" sz="1400" b="1" dirty="0" err="1" smtClean="0"/>
              <a:t>Monticelloman</a:t>
            </a:r>
            <a:endParaRPr lang="en-US" sz="1400" b="1" dirty="0"/>
          </a:p>
          <a:p>
            <a:pPr lvl="2">
              <a:defRPr/>
            </a:pPr>
            <a:r>
              <a:rPr lang="en-US" sz="1100" b="1" dirty="0" smtClean="0"/>
              <a:t>Joe </a:t>
            </a:r>
            <a:r>
              <a:rPr lang="en-US" sz="1100" b="1" dirty="0" err="1" smtClean="0"/>
              <a:t>Munchak</a:t>
            </a:r>
            <a:r>
              <a:rPr lang="en-US" sz="1100" b="1" dirty="0" smtClean="0"/>
              <a:t> – 1</a:t>
            </a:r>
            <a:r>
              <a:rPr lang="en-US" sz="1100" b="1" baseline="30000" dirty="0" smtClean="0"/>
              <a:t>st</a:t>
            </a:r>
            <a:r>
              <a:rPr lang="en-US" sz="1100" b="1" dirty="0" smtClean="0"/>
              <a:t> overall </a:t>
            </a:r>
            <a:r>
              <a:rPr lang="en-US" sz="1100" b="1" dirty="0"/>
              <a:t>(</a:t>
            </a:r>
            <a:r>
              <a:rPr lang="en-US" sz="1100" b="1" dirty="0" smtClean="0"/>
              <a:t>Olympic)</a:t>
            </a:r>
          </a:p>
          <a:p>
            <a:pPr lvl="2">
              <a:defRPr/>
            </a:pPr>
            <a:r>
              <a:rPr lang="en-US" sz="1100" b="1" dirty="0" smtClean="0"/>
              <a:t>Mindy </a:t>
            </a:r>
            <a:r>
              <a:rPr lang="en-US" sz="1100" b="1" dirty="0" err="1" smtClean="0"/>
              <a:t>Ko</a:t>
            </a:r>
            <a:r>
              <a:rPr lang="en-US" sz="1100" b="1" dirty="0" smtClean="0"/>
              <a:t> – 3</a:t>
            </a:r>
            <a:r>
              <a:rPr lang="en-US" sz="1100" b="1" baseline="30000" dirty="0" smtClean="0"/>
              <a:t>rd</a:t>
            </a:r>
            <a:r>
              <a:rPr lang="en-US" sz="1100" b="1" dirty="0" smtClean="0"/>
              <a:t> overall (Half)</a:t>
            </a:r>
          </a:p>
          <a:p>
            <a:pPr lvl="1">
              <a:defRPr/>
            </a:pPr>
            <a:r>
              <a:rPr lang="en-US" sz="1400" b="1" dirty="0" smtClean="0"/>
              <a:t>North East Triathlon International</a:t>
            </a:r>
          </a:p>
          <a:p>
            <a:pPr lvl="2">
              <a:defRPr/>
            </a:pPr>
            <a:r>
              <a:rPr lang="en-US" sz="1100" b="1" dirty="0" smtClean="0"/>
              <a:t>Joe </a:t>
            </a:r>
            <a:r>
              <a:rPr lang="en-US" sz="1100" b="1" dirty="0" err="1" smtClean="0"/>
              <a:t>Munchak</a:t>
            </a:r>
            <a:r>
              <a:rPr lang="en-US" sz="1100" b="1" dirty="0" smtClean="0"/>
              <a:t> – 1</a:t>
            </a:r>
            <a:r>
              <a:rPr lang="en-US" sz="1100" b="1" baseline="30000" dirty="0" smtClean="0"/>
              <a:t>st</a:t>
            </a:r>
            <a:r>
              <a:rPr lang="en-US" sz="1100" b="1" dirty="0" smtClean="0"/>
              <a:t> overall</a:t>
            </a:r>
          </a:p>
          <a:p>
            <a:pPr lvl="2">
              <a:defRPr/>
            </a:pPr>
            <a:r>
              <a:rPr lang="en-US" sz="1100" b="1" dirty="0" smtClean="0"/>
              <a:t>Bryan Frank – 2</a:t>
            </a:r>
            <a:r>
              <a:rPr lang="en-US" sz="1100" b="1" baseline="30000" dirty="0" smtClean="0"/>
              <a:t>nd</a:t>
            </a:r>
            <a:r>
              <a:rPr lang="en-US" sz="1100" b="1" dirty="0" smtClean="0"/>
              <a:t> overall</a:t>
            </a:r>
          </a:p>
          <a:p>
            <a:pPr lvl="2">
              <a:defRPr/>
            </a:pPr>
            <a:r>
              <a:rPr lang="en-US" sz="1100" b="1" dirty="0" smtClean="0"/>
              <a:t>Hilary Cairns – 2</a:t>
            </a:r>
            <a:r>
              <a:rPr lang="en-US" sz="1100" b="1" baseline="30000" dirty="0" smtClean="0"/>
              <a:t>nd</a:t>
            </a:r>
            <a:r>
              <a:rPr lang="en-US" sz="1100" b="1" dirty="0" smtClean="0"/>
              <a:t> overall</a:t>
            </a:r>
          </a:p>
          <a:p>
            <a:pPr lvl="2">
              <a:defRPr/>
            </a:pPr>
            <a:r>
              <a:rPr lang="en-US" sz="1100" b="1" dirty="0" smtClean="0"/>
              <a:t>Emily Richard – 4</a:t>
            </a:r>
            <a:r>
              <a:rPr lang="en-US" sz="1100" b="1" baseline="30000" dirty="0" smtClean="0"/>
              <a:t>th</a:t>
            </a:r>
            <a:r>
              <a:rPr lang="en-US" sz="1100" b="1" dirty="0" smtClean="0"/>
              <a:t> overall</a:t>
            </a:r>
          </a:p>
          <a:p>
            <a:pPr lvl="1">
              <a:defRPr/>
            </a:pPr>
            <a:r>
              <a:rPr lang="en-US" sz="1400" b="1" dirty="0" smtClean="0"/>
              <a:t>Nation’s Triathlon</a:t>
            </a:r>
          </a:p>
          <a:p>
            <a:pPr lvl="2">
              <a:defRPr/>
            </a:pPr>
            <a:r>
              <a:rPr lang="en-US" sz="1100" b="1" dirty="0" smtClean="0"/>
              <a:t>Hilary Cairns – 1</a:t>
            </a:r>
            <a:r>
              <a:rPr lang="en-US" sz="1100" b="1" baseline="30000" dirty="0" smtClean="0"/>
              <a:t>st</a:t>
            </a:r>
            <a:r>
              <a:rPr lang="en-US" sz="1100" b="1" dirty="0" smtClean="0"/>
              <a:t> overall</a:t>
            </a:r>
          </a:p>
          <a:p>
            <a:pPr lvl="2">
              <a:defRPr/>
            </a:pPr>
            <a:r>
              <a:rPr lang="en-US" sz="1100" b="1" dirty="0" smtClean="0"/>
              <a:t>Emily Richard – 2</a:t>
            </a:r>
            <a:r>
              <a:rPr lang="en-US" sz="1100" b="1" baseline="30000" dirty="0" smtClean="0"/>
              <a:t>nd</a:t>
            </a:r>
            <a:r>
              <a:rPr lang="en-US" sz="1100" b="1" dirty="0" smtClean="0"/>
              <a:t> overall</a:t>
            </a:r>
            <a:endParaRPr lang="en-US" sz="1400" b="1" dirty="0"/>
          </a:p>
          <a:p>
            <a:pPr lvl="1">
              <a:defRPr/>
            </a:pPr>
            <a:r>
              <a:rPr lang="en-US" sz="1400" b="1" dirty="0" smtClean="0"/>
              <a:t>Giant Acorn International</a:t>
            </a:r>
          </a:p>
          <a:p>
            <a:pPr lvl="2">
              <a:defRPr/>
            </a:pPr>
            <a:r>
              <a:rPr lang="en-US" sz="1100" b="1" dirty="0" smtClean="0"/>
              <a:t>Hilary Cairns – 1</a:t>
            </a:r>
            <a:r>
              <a:rPr lang="en-US" sz="1100" b="1" baseline="30000" dirty="0" smtClean="0"/>
              <a:t>st</a:t>
            </a:r>
            <a:r>
              <a:rPr lang="en-US" sz="1100" b="1" dirty="0" smtClean="0"/>
              <a:t> Age Group</a:t>
            </a:r>
          </a:p>
          <a:p>
            <a:pPr lvl="2">
              <a:defRPr/>
            </a:pPr>
            <a:r>
              <a:rPr lang="en-US" sz="1100" b="1" dirty="0" smtClean="0"/>
              <a:t>John Chambers – 1</a:t>
            </a:r>
            <a:r>
              <a:rPr lang="en-US" sz="1100" b="1" baseline="30000" dirty="0" smtClean="0"/>
              <a:t>st</a:t>
            </a:r>
            <a:r>
              <a:rPr lang="en-US" sz="1100" b="1" dirty="0" smtClean="0"/>
              <a:t> Age Group</a:t>
            </a:r>
          </a:p>
          <a:p>
            <a:pPr lvl="2">
              <a:defRPr/>
            </a:pPr>
            <a:r>
              <a:rPr lang="en-US" sz="1100" b="1" dirty="0" smtClean="0"/>
              <a:t>Sean Pierce – 1</a:t>
            </a:r>
            <a:r>
              <a:rPr lang="en-US" sz="1100" b="1" baseline="30000" dirty="0" smtClean="0"/>
              <a:t>st</a:t>
            </a:r>
            <a:r>
              <a:rPr lang="en-US" sz="1100" b="1" dirty="0" smtClean="0"/>
              <a:t> Age Group</a:t>
            </a:r>
          </a:p>
          <a:p>
            <a:pPr lvl="2">
              <a:defRPr/>
            </a:pPr>
            <a:r>
              <a:rPr lang="en-US" sz="1100" b="1" dirty="0"/>
              <a:t>David Kraft – 2</a:t>
            </a:r>
            <a:r>
              <a:rPr lang="en-US" sz="1100" b="1" baseline="30000" dirty="0"/>
              <a:t>nd</a:t>
            </a:r>
            <a:r>
              <a:rPr lang="en-US" sz="1100" b="1" dirty="0"/>
              <a:t> Age Group</a:t>
            </a:r>
          </a:p>
          <a:p>
            <a:pPr marL="685800" lvl="2" indent="0">
              <a:buFont typeface="Wingdings" pitchFamily="-72" charset="2"/>
              <a:buNone/>
              <a:defRPr/>
            </a:pPr>
            <a:endParaRPr lang="en-US" sz="1100" b="1" dirty="0" smtClean="0"/>
          </a:p>
          <a:p>
            <a:pPr lvl="1">
              <a:defRPr/>
            </a:pPr>
            <a:endParaRPr lang="en-US" sz="1400" b="1" dirty="0" smtClean="0"/>
          </a:p>
        </p:txBody>
      </p:sp>
      <p:sp>
        <p:nvSpPr>
          <p:cNvPr id="273411" name="Content Placeholder 1"/>
          <p:cNvSpPr>
            <a:spLocks noGrp="1"/>
          </p:cNvSpPr>
          <p:nvPr>
            <p:ph sz="quarter" idx="2"/>
          </p:nvPr>
        </p:nvSpPr>
        <p:spPr>
          <a:xfrm>
            <a:off x="4845050" y="1589088"/>
            <a:ext cx="3886200" cy="4572000"/>
          </a:xfrm>
        </p:spPr>
        <p:txBody>
          <a:bodyPr/>
          <a:lstStyle/>
          <a:p>
            <a:pPr lvl="1"/>
            <a:r>
              <a:rPr lang="en-US" sz="1500" b="1" smtClean="0"/>
              <a:t>Williamsburg Olympic</a:t>
            </a:r>
          </a:p>
          <a:p>
            <a:pPr lvl="2"/>
            <a:r>
              <a:rPr lang="en-US" sz="1200" b="1" smtClean="0"/>
              <a:t>Jenny Leehey – 2</a:t>
            </a:r>
            <a:r>
              <a:rPr lang="en-US" sz="1200" b="1" baseline="30000" smtClean="0"/>
              <a:t>nd</a:t>
            </a:r>
            <a:r>
              <a:rPr lang="en-US" sz="1200" b="1" smtClean="0"/>
              <a:t> Age Group</a:t>
            </a:r>
          </a:p>
          <a:p>
            <a:pPr lvl="2"/>
            <a:r>
              <a:rPr lang="en-US" sz="1200" b="1" smtClean="0"/>
              <a:t>Sean Pierce – 1</a:t>
            </a:r>
            <a:r>
              <a:rPr lang="en-US" sz="1200" b="1" baseline="30000" smtClean="0"/>
              <a:t>st</a:t>
            </a:r>
            <a:r>
              <a:rPr lang="en-US" sz="1200" b="1" smtClean="0"/>
              <a:t> Age Group</a:t>
            </a:r>
          </a:p>
          <a:p>
            <a:pPr lvl="1"/>
            <a:r>
              <a:rPr lang="en-US" sz="1500" b="1" smtClean="0"/>
              <a:t>Luray Triathlon</a:t>
            </a:r>
          </a:p>
          <a:p>
            <a:pPr lvl="2"/>
            <a:r>
              <a:rPr lang="en-US" sz="1200" b="1" smtClean="0"/>
              <a:t>Matias Palavecino – 1</a:t>
            </a:r>
            <a:r>
              <a:rPr lang="en-US" sz="1200" b="1" baseline="30000" smtClean="0"/>
              <a:t>st</a:t>
            </a:r>
            <a:r>
              <a:rPr lang="en-US" sz="1200" b="1" smtClean="0"/>
              <a:t> AG (Sprint)</a:t>
            </a:r>
          </a:p>
          <a:p>
            <a:pPr lvl="2"/>
            <a:r>
              <a:rPr lang="en-US" sz="1200" b="1" smtClean="0"/>
              <a:t>Jenny Leehey – 1</a:t>
            </a:r>
            <a:r>
              <a:rPr lang="en-US" sz="1200" b="1" baseline="30000" smtClean="0"/>
              <a:t>st</a:t>
            </a:r>
            <a:r>
              <a:rPr lang="en-US" sz="1200" b="1" smtClean="0"/>
              <a:t> AG (Sprint)</a:t>
            </a:r>
          </a:p>
          <a:p>
            <a:pPr lvl="2"/>
            <a:r>
              <a:rPr lang="en-US" sz="1200" b="1" smtClean="0"/>
              <a:t>Emily Richard – 2</a:t>
            </a:r>
            <a:r>
              <a:rPr lang="en-US" sz="1200" b="1" baseline="30000" smtClean="0"/>
              <a:t>nd</a:t>
            </a:r>
            <a:r>
              <a:rPr lang="en-US" sz="1200" b="1" smtClean="0"/>
              <a:t> AG (Sprint)</a:t>
            </a:r>
          </a:p>
          <a:p>
            <a:pPr lvl="2"/>
            <a:r>
              <a:rPr lang="en-US" sz="1200" b="1" smtClean="0"/>
              <a:t>Emily Richard – 2</a:t>
            </a:r>
            <a:r>
              <a:rPr lang="en-US" sz="1200" b="1" baseline="30000" smtClean="0"/>
              <a:t>nd</a:t>
            </a:r>
            <a:r>
              <a:rPr lang="en-US" sz="1200" b="1" smtClean="0"/>
              <a:t> AG (Olympic)</a:t>
            </a:r>
          </a:p>
          <a:p>
            <a:pPr lvl="1"/>
            <a:endParaRPr lang="en-US" sz="1500" b="1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2014 DC Tri Club / Snapple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Benefits to the club:</a:t>
            </a:r>
          </a:p>
          <a:p>
            <a:pPr lvl="1">
              <a:defRPr/>
            </a:pPr>
            <a:r>
              <a:rPr lang="en-US" dirty="0" smtClean="0"/>
              <a:t>Increase the value that we can offer industry sponsors by serving as brand ambassadors within the club and on social media.</a:t>
            </a:r>
          </a:p>
          <a:p>
            <a:pPr lvl="1">
              <a:defRPr/>
            </a:pPr>
            <a:r>
              <a:rPr lang="en-US" dirty="0" smtClean="0"/>
              <a:t>Bring more visibility to the club and better discounts for the members.</a:t>
            </a:r>
          </a:p>
          <a:p>
            <a:pPr>
              <a:defRPr/>
            </a:pPr>
            <a:r>
              <a:rPr lang="en-US" dirty="0" smtClean="0"/>
              <a:t>Direct examples:</a:t>
            </a:r>
          </a:p>
          <a:p>
            <a:pPr lvl="1">
              <a:defRPr/>
            </a:pPr>
            <a:r>
              <a:rPr lang="en-US" dirty="0" smtClean="0"/>
              <a:t>Rev3 Triathlon</a:t>
            </a:r>
          </a:p>
          <a:p>
            <a:pPr lvl="1">
              <a:defRPr/>
            </a:pPr>
            <a:r>
              <a:rPr lang="en-US" dirty="0" smtClean="0"/>
              <a:t>Bike partnership</a:t>
            </a:r>
          </a:p>
          <a:p>
            <a:pPr lvl="1">
              <a:defRPr/>
            </a:pPr>
            <a:r>
              <a:rPr lang="en-US" dirty="0" smtClean="0"/>
              <a:t>Working on another deal for race wheels (formerly HED)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2015 DC Tri Club Snapple Team</a:t>
            </a:r>
          </a:p>
        </p:txBody>
      </p:sp>
      <p:sp>
        <p:nvSpPr>
          <p:cNvPr id="275458" name="Content Placeholder 1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681038"/>
          </a:xfrm>
        </p:spPr>
        <p:txBody>
          <a:bodyPr/>
          <a:lstStyle/>
          <a:p>
            <a:r>
              <a:rPr lang="en-US" sz="1400" smtClean="0"/>
              <a:t>In 2015 the team will continue to lead clinics, workouts, seminars and represent the club at races around the nation and around the world.</a:t>
            </a:r>
          </a:p>
        </p:txBody>
      </p:sp>
      <p:pic>
        <p:nvPicPr>
          <p:cNvPr id="275459" name="Picture 14" descr="Hilary Cairns"/>
          <p:cNvPicPr>
            <a:picLocks noChangeAspect="1" noChangeArrowheads="1"/>
          </p:cNvPicPr>
          <p:nvPr/>
        </p:nvPicPr>
        <p:blipFill>
          <a:blip r:embed="rId2"/>
          <a:srcRect l="6323" r="8092" b="43358"/>
          <a:stretch>
            <a:fillRect/>
          </a:stretch>
        </p:blipFill>
        <p:spPr bwMode="auto">
          <a:xfrm>
            <a:off x="3473450" y="3768725"/>
            <a:ext cx="920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0" name="Picture 30" descr="Matias Palavecino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</a:blip>
          <a:srcRect l="27336" b="51396"/>
          <a:stretch>
            <a:fillRect/>
          </a:stretch>
        </p:blipFill>
        <p:spPr bwMode="auto">
          <a:xfrm>
            <a:off x="2352675" y="5037138"/>
            <a:ext cx="911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971550" y="3406775"/>
            <a:ext cx="1208088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John Chambers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36775" y="3398838"/>
            <a:ext cx="1250950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Stephanie Ewert</a:t>
            </a:r>
            <a:endParaRPr lang="en-US" sz="1200">
              <a:latin typeface="Tw Cen MT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2800" y="3398838"/>
            <a:ext cx="1130300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David Kraft</a:t>
            </a:r>
            <a:endParaRPr lang="en-US" sz="1200">
              <a:latin typeface="Tw Cen MT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75163" y="3398838"/>
            <a:ext cx="1206500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Mindy Ko</a:t>
            </a:r>
            <a:endParaRPr lang="en-US" sz="1200">
              <a:latin typeface="Tw Cen MT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13400" y="3398838"/>
            <a:ext cx="1208088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Emily Richard</a:t>
            </a:r>
            <a:endParaRPr lang="en-US" sz="1200">
              <a:latin typeface="Tw Cen MT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1075" y="5951538"/>
            <a:ext cx="1208088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Cindy Hutchings</a:t>
            </a:r>
            <a:endParaRPr lang="en-US" sz="1200">
              <a:latin typeface="Tw Cen MT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81075" y="4684713"/>
            <a:ext cx="1208088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Bart Forsyth</a:t>
            </a:r>
            <a:endParaRPr lang="en-US" sz="1200">
              <a:latin typeface="Tw Cen MT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89163" y="4684713"/>
            <a:ext cx="1163637" cy="442912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Joe Munchak</a:t>
            </a:r>
            <a:endParaRPr lang="en-US" sz="1200">
              <a:latin typeface="Tw Cen MT" charset="0"/>
            </a:endParaRPr>
          </a:p>
          <a:p>
            <a:pPr algn="ctr"/>
            <a:endParaRPr lang="en-US" sz="1200">
              <a:latin typeface="Tw Cen MT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52800" y="4684713"/>
            <a:ext cx="1122363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Hilary Cairns</a:t>
            </a:r>
            <a:endParaRPr lang="en-US" sz="1200">
              <a:latin typeface="Tw Cen MT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53075" y="4684713"/>
            <a:ext cx="1393825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Camrynn Genda</a:t>
            </a:r>
            <a:endParaRPr lang="en-US" sz="1200">
              <a:latin typeface="Tw Cen M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36775" y="5951538"/>
            <a:ext cx="1336675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Reid Taylor</a:t>
            </a:r>
            <a:endParaRPr lang="en-US" sz="1200">
              <a:latin typeface="Tw Cen MT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21488" y="5978525"/>
            <a:ext cx="1206500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Bryan Frank</a:t>
            </a:r>
            <a:endParaRPr lang="en-US" sz="1200">
              <a:latin typeface="Tw Cen MT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53075" y="5951538"/>
            <a:ext cx="1393825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Adam Stolzberg</a:t>
            </a:r>
            <a:endParaRPr lang="en-US" sz="1200">
              <a:latin typeface="Tw Cen MT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40263" y="5951538"/>
            <a:ext cx="973137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Lee Boyer</a:t>
            </a:r>
            <a:endParaRPr lang="en-US" sz="1200">
              <a:latin typeface="Tw Cen MT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94500" y="3398838"/>
            <a:ext cx="1333500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Stephanie Brown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483100" y="4684713"/>
            <a:ext cx="1208088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Holli Finneren</a:t>
            </a:r>
            <a:endParaRPr lang="en-US" sz="1200">
              <a:latin typeface="Tw Cen MT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54788" y="4695825"/>
            <a:ext cx="1735137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Stephanie Lundeby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52800" y="5951538"/>
            <a:ext cx="1125538" cy="2603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Mikal Davis</a:t>
            </a:r>
            <a:endParaRPr lang="en-US" sz="1200">
              <a:latin typeface="Tw Cen MT" charset="0"/>
            </a:endParaRPr>
          </a:p>
        </p:txBody>
      </p:sp>
      <p:pic>
        <p:nvPicPr>
          <p:cNvPr id="275479" name="Picture 1" descr="20130427_snapple_joe_07_0b2c7a69df16e5bab21833b51d935c94.jpg"/>
          <p:cNvPicPr>
            <a:picLocks noChangeAspect="1"/>
          </p:cNvPicPr>
          <p:nvPr/>
        </p:nvPicPr>
        <p:blipFill>
          <a:blip r:embed="rId4"/>
          <a:srcRect t="2" b="13278"/>
          <a:stretch>
            <a:fillRect/>
          </a:stretch>
        </p:blipFill>
        <p:spPr bwMode="auto">
          <a:xfrm>
            <a:off x="2352675" y="3770313"/>
            <a:ext cx="9048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0" name="Picture 2" descr="20130427_snapple_john_32_792e92175292202f824e2231409cf41c.jpg"/>
          <p:cNvPicPr>
            <a:picLocks noChangeAspect="1"/>
          </p:cNvPicPr>
          <p:nvPr/>
        </p:nvPicPr>
        <p:blipFill>
          <a:blip r:embed="rId5"/>
          <a:srcRect b="22719"/>
          <a:stretch>
            <a:fillRect/>
          </a:stretch>
        </p:blipFill>
        <p:spPr bwMode="auto">
          <a:xfrm>
            <a:off x="1114425" y="2481263"/>
            <a:ext cx="9413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1" name="Picture 3" descr="20130427_snapple_stephanie_10_54e01a86d0d5e60f2d565e1aeb7bfa4c.jpg"/>
          <p:cNvPicPr>
            <a:picLocks noChangeAspect="1"/>
          </p:cNvPicPr>
          <p:nvPr/>
        </p:nvPicPr>
        <p:blipFill>
          <a:blip r:embed="rId6"/>
          <a:srcRect t="9270" b="21114"/>
          <a:stretch>
            <a:fillRect/>
          </a:stretch>
        </p:blipFill>
        <p:spPr bwMode="auto">
          <a:xfrm>
            <a:off x="2352675" y="2481263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2" name="Picture 5" descr="20130427_snapple_mindy_10_d40856772b8e162ca9909aa962e29f99.jpg"/>
          <p:cNvPicPr>
            <a:picLocks noChangeAspect="1"/>
          </p:cNvPicPr>
          <p:nvPr/>
        </p:nvPicPr>
        <p:blipFill>
          <a:blip r:embed="rId7"/>
          <a:srcRect t="9439" b="21735"/>
          <a:stretch>
            <a:fillRect/>
          </a:stretch>
        </p:blipFill>
        <p:spPr bwMode="auto">
          <a:xfrm>
            <a:off x="4648200" y="2492375"/>
            <a:ext cx="90328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3" name="Picture 6" descr="20130427_snapple_alyssa_12_76f689f25f1dad323d0d702430393bfe.jpg"/>
          <p:cNvPicPr>
            <a:picLocks noChangeAspect="1"/>
          </p:cNvPicPr>
          <p:nvPr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1143000" y="5037138"/>
            <a:ext cx="9175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4" name="Picture 7" descr="20130427_snapple_bart_08_c19acb91ba3a57554ee4cc6e82c0c301.jpg"/>
          <p:cNvPicPr>
            <a:picLocks noChangeAspect="1"/>
          </p:cNvPicPr>
          <p:nvPr/>
        </p:nvPicPr>
        <p:blipFill>
          <a:blip r:embed="rId9"/>
          <a:srcRect t="6737" b="21683"/>
          <a:stretch>
            <a:fillRect/>
          </a:stretch>
        </p:blipFill>
        <p:spPr bwMode="auto">
          <a:xfrm>
            <a:off x="1135063" y="3770313"/>
            <a:ext cx="9255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5" name="Picture 13" descr="SBrown_cropped.jpeg"/>
          <p:cNvPicPr>
            <a:picLocks noChangeAspect="1"/>
          </p:cNvPicPr>
          <p:nvPr/>
        </p:nvPicPr>
        <p:blipFill>
          <a:blip r:embed="rId10"/>
          <a:srcRect b="12956"/>
          <a:stretch>
            <a:fillRect/>
          </a:stretch>
        </p:blipFill>
        <p:spPr bwMode="auto">
          <a:xfrm>
            <a:off x="6946900" y="2481263"/>
            <a:ext cx="968375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6" name="Picture 16" descr="Emily.jpeg"/>
          <p:cNvPicPr>
            <a:picLocks noChangeAspect="1"/>
          </p:cNvPicPr>
          <p:nvPr/>
        </p:nvPicPr>
        <p:blipFill>
          <a:blip r:embed="rId11"/>
          <a:srcRect l="2" r="4263" b="23250"/>
          <a:stretch>
            <a:fillRect/>
          </a:stretch>
        </p:blipFill>
        <p:spPr bwMode="auto">
          <a:xfrm>
            <a:off x="5784850" y="2481263"/>
            <a:ext cx="927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7" name="Picture 19" descr="10285532_10152845087060337_1725190871993799054_o.jpg"/>
          <p:cNvPicPr>
            <a:picLocks noChangeAspect="1"/>
          </p:cNvPicPr>
          <p:nvPr/>
        </p:nvPicPr>
        <p:blipFill>
          <a:blip r:embed="rId12"/>
          <a:srcRect l="33820" t="13847" r="7407" b="43156"/>
          <a:stretch>
            <a:fillRect/>
          </a:stretch>
        </p:blipFill>
        <p:spPr bwMode="auto">
          <a:xfrm>
            <a:off x="4643438" y="375285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8" name="Picture 21" descr="MSD2.jpg"/>
          <p:cNvPicPr>
            <a:picLocks noChangeAspect="1"/>
          </p:cNvPicPr>
          <p:nvPr/>
        </p:nvPicPr>
        <p:blipFill>
          <a:blip r:embed="rId13"/>
          <a:srcRect l="12933" t="372" b="26830"/>
          <a:stretch>
            <a:fillRect/>
          </a:stretch>
        </p:blipFill>
        <p:spPr bwMode="auto">
          <a:xfrm>
            <a:off x="3473450" y="5037138"/>
            <a:ext cx="8763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9" name="Picture 22" descr="IMG_2375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19188" y="5037138"/>
            <a:ext cx="94138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90" name="Picture 23" descr="IMG_1467.2014-09-07_184050.JPG"/>
          <p:cNvPicPr>
            <a:picLocks noChangeAspect="1"/>
          </p:cNvPicPr>
          <p:nvPr/>
        </p:nvPicPr>
        <p:blipFill>
          <a:blip r:embed="rId15"/>
          <a:srcRect l="15822" t="12872" r="14360" b="16992"/>
          <a:stretch>
            <a:fillRect/>
          </a:stretch>
        </p:blipFill>
        <p:spPr bwMode="auto">
          <a:xfrm>
            <a:off x="3473450" y="2481263"/>
            <a:ext cx="903288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91" name="Picture 24" descr="LundebyPhoto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58013" y="3752850"/>
            <a:ext cx="93186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92" name="Picture 30" descr="GendaPhoto02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784850" y="3770313"/>
            <a:ext cx="927100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93" name="Picture 7167" descr="BoyerPhoto.jpg"/>
          <p:cNvPicPr>
            <a:picLocks noChangeAspect="1"/>
          </p:cNvPicPr>
          <p:nvPr/>
        </p:nvPicPr>
        <p:blipFill>
          <a:blip r:embed="rId18"/>
          <a:srcRect t="9700" b="15257"/>
          <a:stretch>
            <a:fillRect/>
          </a:stretch>
        </p:blipFill>
        <p:spPr bwMode="auto">
          <a:xfrm>
            <a:off x="4640263" y="5029200"/>
            <a:ext cx="91122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94" name="Picture 7168" descr="StolzbergPhoto02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84850" y="5029200"/>
            <a:ext cx="9271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95" name="Picture 7169" descr="ReidPhoto02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352675" y="5037138"/>
            <a:ext cx="90805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96" name="Picture 7170" descr="20130427_snapple_bryan_06_d78f8b8e21ccb39f1ec18af652d5183e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986588" y="5037138"/>
            <a:ext cx="93027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Presented by Rachel Dolan, </a:t>
            </a:r>
          </a:p>
          <a:p>
            <a:pPr eaLnBrk="1" hangingPunct="1"/>
            <a:r>
              <a:rPr lang="en-US" smtClean="0"/>
              <a:t>Director of Communications</a:t>
            </a:r>
          </a:p>
        </p:txBody>
      </p:sp>
      <p:sp>
        <p:nvSpPr>
          <p:cNvPr id="27648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Club Awards</a:t>
            </a:r>
          </a:p>
        </p:txBody>
      </p:sp>
      <p:pic>
        <p:nvPicPr>
          <p:cNvPr id="276483" name="Picture 1"/>
          <p:cNvPicPr>
            <a:picLocks noChangeAspect="1"/>
          </p:cNvPicPr>
          <p:nvPr/>
        </p:nvPicPr>
        <p:blipFill>
          <a:blip r:embed="rId2"/>
          <a:srcRect l="25655" t="23985" r="15305" b="16447"/>
          <a:stretch>
            <a:fillRect/>
          </a:stretch>
        </p:blipFill>
        <p:spPr bwMode="auto">
          <a:xfrm>
            <a:off x="7270750" y="1230313"/>
            <a:ext cx="1223963" cy="164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Most Improved</a:t>
            </a:r>
          </a:p>
        </p:txBody>
      </p:sp>
      <p:pic>
        <p:nvPicPr>
          <p:cNvPr id="277506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Holli Finneren &amp; Pablo Torres</a:t>
            </a:r>
          </a:p>
        </p:txBody>
      </p:sp>
      <p:pic>
        <p:nvPicPr>
          <p:cNvPr id="279554" name="Picture 2" descr="1606512_10152845091860337_1063643736297005738_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663" y="1617663"/>
            <a:ext cx="2879725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5" name="Picture 3" descr="10517538_10152644523074594_6488714834746383153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9263" y="1797050"/>
            <a:ext cx="4776787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Rookie of the Year</a:t>
            </a:r>
          </a:p>
        </p:txBody>
      </p:sp>
      <p:pic>
        <p:nvPicPr>
          <p:cNvPr id="281602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Pinky Patel &amp; Josh Ferguson</a:t>
            </a:r>
          </a:p>
        </p:txBody>
      </p:sp>
      <p:pic>
        <p:nvPicPr>
          <p:cNvPr id="283650" name="Picture 1" descr="10417583_939967006017890_4540423296467582092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100" y="2159000"/>
            <a:ext cx="32512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1" name="Picture 4" descr="10703984_10152767656217384_6386353123923242881_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8400" y="1689100"/>
            <a:ext cx="2827338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Veteran of the Year</a:t>
            </a:r>
          </a:p>
        </p:txBody>
      </p:sp>
      <p:pic>
        <p:nvPicPr>
          <p:cNvPr id="285698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Katie Tobin &amp; Tuan Nguyen</a:t>
            </a:r>
          </a:p>
        </p:txBody>
      </p:sp>
      <p:pic>
        <p:nvPicPr>
          <p:cNvPr id="287746" name="Picture 2" descr="1932389_10102347679787734_649023410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2235200"/>
            <a:ext cx="479425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7" name="Picture 1" descr="582005_10151846185877682_812666783_n.jpg"/>
          <p:cNvPicPr>
            <a:picLocks noChangeAspect="1"/>
          </p:cNvPicPr>
          <p:nvPr/>
        </p:nvPicPr>
        <p:blipFill>
          <a:blip r:embed="rId4"/>
          <a:srcRect l="11237" t="14873"/>
          <a:stretch>
            <a:fillRect/>
          </a:stretch>
        </p:blipFill>
        <p:spPr bwMode="auto">
          <a:xfrm>
            <a:off x="4589463" y="1574800"/>
            <a:ext cx="359727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/>
              <a:t>Financial Report - Growth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36525" y="1802924"/>
          <a:ext cx="8420647" cy="445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Spirit of DC Tri</a:t>
            </a:r>
          </a:p>
        </p:txBody>
      </p:sp>
      <p:pic>
        <p:nvPicPr>
          <p:cNvPr id="289794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Cat Myung</a:t>
            </a:r>
          </a:p>
        </p:txBody>
      </p:sp>
      <p:pic>
        <p:nvPicPr>
          <p:cNvPr id="291842" name="Picture 4" descr="10612861_10102959574675453_2749920413150652665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871663"/>
            <a:ext cx="4773613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Club Member of the Year</a:t>
            </a:r>
          </a:p>
        </p:txBody>
      </p:sp>
      <p:pic>
        <p:nvPicPr>
          <p:cNvPr id="293890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Adam Stolzberg</a:t>
            </a:r>
          </a:p>
        </p:txBody>
      </p:sp>
      <p:pic>
        <p:nvPicPr>
          <p:cNvPr id="295938" name="Picture 1" descr="10704317_10152845090270337_1268905537244288214_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0675" y="1773238"/>
            <a:ext cx="2986088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2" descr="ada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1530350"/>
            <a:ext cx="35988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President’s Award</a:t>
            </a:r>
          </a:p>
        </p:txBody>
      </p:sp>
      <p:pic>
        <p:nvPicPr>
          <p:cNvPr id="297986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Adrienne Farfalla</a:t>
            </a:r>
          </a:p>
        </p:txBody>
      </p:sp>
      <p:pic>
        <p:nvPicPr>
          <p:cNvPr id="30003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3863" y="1724025"/>
            <a:ext cx="3560762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Presented by Ryan Troll</a:t>
            </a:r>
          </a:p>
        </p:txBody>
      </p:sp>
      <p:sp>
        <p:nvSpPr>
          <p:cNvPr id="30208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Closing Remarks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/>
              <a:t>Financial Report – Functional Areas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21596" y="1764138"/>
          <a:ext cx="8927435" cy="410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Angela Norcross,</a:t>
            </a:r>
          </a:p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Director of Club Events</a:t>
            </a:r>
          </a:p>
        </p:txBody>
      </p:sp>
      <p:sp>
        <p:nvSpPr>
          <p:cNvPr id="2969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Membership Update</a:t>
            </a: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3"/>
          <a:srcRect l="13148" b="29588"/>
          <a:stretch>
            <a:fillRect/>
          </a:stretch>
        </p:blipFill>
        <p:spPr bwMode="auto">
          <a:xfrm>
            <a:off x="7197725" y="1247775"/>
            <a:ext cx="1554163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3" name="Title 1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Membership Demographics</a:t>
            </a:r>
            <a:endParaRPr lang="en-US" smtClean="0">
              <a:solidFill>
                <a:srgbClr val="FF0000"/>
              </a:solidFill>
              <a:ea typeface="Arial" pitchFamily="-72" charset="0"/>
              <a:cs typeface="Arial" pitchFamily="-72" charset="0"/>
            </a:endParaRPr>
          </a:p>
        </p:txBody>
      </p:sp>
      <p:pic>
        <p:nvPicPr>
          <p:cNvPr id="235554" name="Picture 2" descr="https://encrypted-tbn0.gstatic.com/images?q=tbn:ANd9GcSIaGb6Da3G2c0MfvwtTEr6j5YMv6Ov_gc_Cb1j8ft-REWA14GvIh6w91Z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3" y="1887538"/>
            <a:ext cx="1217612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5" name="Picture 4" descr="https://encrypted-tbn0.gstatic.com/images?q=tbn:ANd9GcRrEyVlaWx0_FK_sz86j-CnUC_pfEqw_Xq_xZUm5CMIyEI_-X2hRUpx1BH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8388" y="1887538"/>
            <a:ext cx="1279525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6" name="Rectangle 1"/>
          <p:cNvSpPr>
            <a:spLocks noChangeArrowheads="1"/>
          </p:cNvSpPr>
          <p:nvPr/>
        </p:nvSpPr>
        <p:spPr bwMode="auto">
          <a:xfrm>
            <a:off x="2555875" y="3317875"/>
            <a:ext cx="84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w Cen MT" charset="0"/>
              </a:rPr>
              <a:t>51%</a:t>
            </a:r>
          </a:p>
        </p:txBody>
      </p:sp>
      <p:sp>
        <p:nvSpPr>
          <p:cNvPr id="235557" name="Rectangle 6"/>
          <p:cNvSpPr>
            <a:spLocks noChangeArrowheads="1"/>
          </p:cNvSpPr>
          <p:nvPr/>
        </p:nvSpPr>
        <p:spPr bwMode="auto">
          <a:xfrm>
            <a:off x="831850" y="3317875"/>
            <a:ext cx="84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w Cen MT" charset="0"/>
              </a:rPr>
              <a:t>48%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544704" y="3781425"/>
          <a:ext cx="4047975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4386008" y="1746803"/>
          <a:ext cx="4380040" cy="195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5551" name="Object 1055"/>
          <p:cNvGraphicFramePr>
            <a:graphicFrameLocks/>
          </p:cNvGraphicFramePr>
          <p:nvPr/>
        </p:nvGraphicFramePr>
        <p:xfrm>
          <a:off x="612775" y="3986213"/>
          <a:ext cx="3182938" cy="261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3" name="Chart" r:id="rId9" imgW="3181849" imgH="2614968" progId="Excel.Sheet.8">
                  <p:embed/>
                </p:oleObj>
              </mc:Choice>
              <mc:Fallback>
                <p:oleObj name="Chart" r:id="rId9" imgW="3181849" imgH="2614968" progId="Excel.Sheet.8">
                  <p:embed/>
                  <p:pic>
                    <p:nvPicPr>
                      <p:cNvPr id="0" name="Picture 1055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3986213"/>
                        <a:ext cx="3182938" cy="261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2014 Program Highlights</a:t>
            </a:r>
          </a:p>
        </p:txBody>
      </p:sp>
      <p:pic>
        <p:nvPicPr>
          <p:cNvPr id="237570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Programs</a:t>
            </a:r>
          </a:p>
        </p:txBody>
      </p:sp>
      <p:sp>
        <p:nvSpPr>
          <p:cNvPr id="239618" name="Rectangle 7"/>
          <p:cNvSpPr>
            <a:spLocks noChangeArrowheads="1"/>
          </p:cNvSpPr>
          <p:nvPr/>
        </p:nvSpPr>
        <p:spPr bwMode="auto">
          <a:xfrm>
            <a:off x="6637338" y="1993900"/>
            <a:ext cx="2128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solidFill>
                  <a:srgbClr val="000000"/>
                </a:solidFill>
              </a:rPr>
              <a:t>Bryan Frank</a:t>
            </a:r>
            <a:endParaRPr lang="en-US" sz="1400"/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612775" y="1658938"/>
            <a:ext cx="7681913" cy="24304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b="1" dirty="0">
                <a:solidFill>
                  <a:prstClr val="black"/>
                </a:solidFill>
                <a:latin typeface="+mn-lt"/>
              </a:rPr>
              <a:t>New </a:t>
            </a:r>
            <a:r>
              <a:rPr lang="en-US" sz="1400" b="1" dirty="0" err="1">
                <a:solidFill>
                  <a:prstClr val="black"/>
                </a:solidFill>
                <a:latin typeface="+mn-lt"/>
              </a:rPr>
              <a:t>Triathlete</a:t>
            </a:r>
            <a:r>
              <a:rPr lang="en-US" sz="1400" b="1" dirty="0">
                <a:solidFill>
                  <a:prstClr val="black"/>
                </a:solidFill>
                <a:latin typeface="+mn-lt"/>
              </a:rPr>
              <a:t> Program (NTP)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Very successful this year!  Class of 200 participants! Largest ever.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Dominated Black Bear Triathlon (won Participant Challenge AND Competitive Challenge)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Informational meeting for 2015 class – January 10</a:t>
            </a:r>
            <a:r>
              <a:rPr lang="en-US" sz="1400" baseline="30000" dirty="0">
                <a:solidFill>
                  <a:prstClr val="black"/>
                </a:solidFill>
                <a:latin typeface="+mn-lt"/>
              </a:rPr>
              <a:t>th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. Registration opens January 12</a:t>
            </a:r>
            <a:r>
              <a:rPr lang="en-US" sz="1400" baseline="30000" dirty="0">
                <a:solidFill>
                  <a:prstClr val="black"/>
                </a:solidFill>
                <a:latin typeface="+mn-lt"/>
              </a:rPr>
              <a:t>th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.</a:t>
            </a:r>
          </a:p>
          <a:p>
            <a:pPr marL="320040" indent="-320040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/>
              <a:buChar char="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Goal race: Black Bear Triathlon on May 31, 2015 (slots will be reserved for participants).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u="sng" dirty="0">
                <a:solidFill>
                  <a:prstClr val="black"/>
                </a:solidFill>
                <a:latin typeface="+mn-lt"/>
              </a:rPr>
              <a:t>2014 Program Leaders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- Pamela Simmonds, Jason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Brezinski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, Catharine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Myung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, Mark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Raugust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, Allison Nordberg, David Payne, Andrea Schiller and Coach Will Grant</a:t>
            </a:r>
          </a:p>
          <a:p>
            <a:pPr marL="320040" indent="-320040" defTabSz="9144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defRPr/>
            </a:pPr>
            <a:endParaRPr lang="en-US" sz="1400" dirty="0">
              <a:latin typeface="+mn-lt"/>
              <a:ea typeface="+mn-ea"/>
              <a:cs typeface="+mn-cs"/>
            </a:endParaRPr>
          </a:p>
        </p:txBody>
      </p:sp>
      <p:pic>
        <p:nvPicPr>
          <p:cNvPr id="239620" name="Picture 8" descr="20x30-IKDC0441small.jpg"/>
          <p:cNvPicPr>
            <a:picLocks noChangeAspect="1"/>
          </p:cNvPicPr>
          <p:nvPr/>
        </p:nvPicPr>
        <p:blipFill>
          <a:blip r:embed="rId3"/>
          <a:srcRect l="12959" r="30240" b="11459"/>
          <a:stretch>
            <a:fillRect/>
          </a:stretch>
        </p:blipFill>
        <p:spPr bwMode="auto">
          <a:xfrm>
            <a:off x="6867525" y="269875"/>
            <a:ext cx="1658938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Content Placeholder 12"/>
          <p:cNvSpPr txBox="1">
            <a:spLocks/>
          </p:cNvSpPr>
          <p:nvPr/>
        </p:nvSpPr>
        <p:spPr>
          <a:xfrm>
            <a:off x="612775" y="4089400"/>
            <a:ext cx="7929563" cy="2373313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 b="1">
                <a:solidFill>
                  <a:srgbClr val="000000"/>
                </a:solidFill>
                <a:latin typeface="Tw Cen MT" charset="0"/>
              </a:rPr>
              <a:t>Olympic Distance Program (ODP)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After successful revamp of the program, expanded to TWO classes this year.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First class: Black Bear Triathlon (14 participants).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Second class: Nation’s Triathlon (30 participants).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Adding a “Beginner” training plan for people who just want to work up to an Olympic triathlon.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Spring class opens – 2/2/2015 and program starts 2/23/2015.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 u="sng">
                <a:solidFill>
                  <a:srgbClr val="000000"/>
                </a:solidFill>
                <a:latin typeface="Tw Cen MT" charset="0"/>
              </a:rPr>
              <a:t>2014 Program Leaders</a:t>
            </a:r>
            <a:r>
              <a:rPr lang="en-US" sz="1400">
                <a:solidFill>
                  <a:srgbClr val="000000"/>
                </a:solidFill>
                <a:latin typeface="Tw Cen MT" charset="0"/>
              </a:rPr>
              <a:t> – Coaches Brady Nelson and Julianne Miata</a:t>
            </a:r>
            <a:endParaRPr lang="en-US" sz="1400">
              <a:latin typeface="Tw Cen MT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D0E23"/>
      </a:accent1>
      <a:accent2>
        <a:srgbClr val="1C31E1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FD0E23"/>
    </a:accent1>
    <a:accent2>
      <a:srgbClr val="1C31E1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FD0E23"/>
    </a:accent1>
    <a:accent2>
      <a:srgbClr val="1C31E1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ＭＳ Ｐゴシック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Tw Cen MT"/>
      <a:ea typeface=""/>
      <a:cs typeface=""/>
      <a:font script="Grek" typeface="Calibri"/>
      <a:font script="Cyrl" typeface="Calibri"/>
      <a:font script="Jpan" typeface="ＭＳ Ｐゴシック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6148</TotalTime>
  <Words>2110</Words>
  <Application>Microsoft Macintosh PowerPoint</Application>
  <PresentationFormat>On-screen Show (4:3)</PresentationFormat>
  <Paragraphs>332</Paragraphs>
  <Slides>46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Median</vt:lpstr>
      <vt:lpstr>Chart</vt:lpstr>
      <vt:lpstr>DC TRIATHLON CLUB</vt:lpstr>
      <vt:lpstr>Welcome</vt:lpstr>
      <vt:lpstr>Financial Report</vt:lpstr>
      <vt:lpstr>Financial Report - Growth </vt:lpstr>
      <vt:lpstr>Financial Report – Functional Areas</vt:lpstr>
      <vt:lpstr>Membership Update</vt:lpstr>
      <vt:lpstr>Membership Demographics</vt:lpstr>
      <vt:lpstr>2014 Program Highlights</vt:lpstr>
      <vt:lpstr>Programs</vt:lpstr>
      <vt:lpstr>Programs</vt:lpstr>
      <vt:lpstr>Programs</vt:lpstr>
      <vt:lpstr>Club Racing</vt:lpstr>
      <vt:lpstr>2015 Club Races</vt:lpstr>
      <vt:lpstr>2015 Featured Races</vt:lpstr>
      <vt:lpstr>Community Groups</vt:lpstr>
      <vt:lpstr>Community Groups</vt:lpstr>
      <vt:lpstr>Partnerships </vt:lpstr>
      <vt:lpstr>2015 Partner Lineup</vt:lpstr>
      <vt:lpstr>2015 Partner Lineup</vt:lpstr>
      <vt:lpstr>2015 Partner Lineup</vt:lpstr>
      <vt:lpstr>Volunteer Recognition</vt:lpstr>
      <vt:lpstr>Volunteer Recognition</vt:lpstr>
      <vt:lpstr>2015 Board of Directors &amp; Staff</vt:lpstr>
      <vt:lpstr>Board Governance</vt:lpstr>
      <vt:lpstr>Special Thanks…</vt:lpstr>
      <vt:lpstr>2015 Board of Directors</vt:lpstr>
      <vt:lpstr>2015 Board Advisors &amp; Staff</vt:lpstr>
      <vt:lpstr>DC Triathlon Club Snapple Team</vt:lpstr>
      <vt:lpstr>2014 DC Tri Club / Snapple Team</vt:lpstr>
      <vt:lpstr>2014 DC Tri Club / Snapple Team</vt:lpstr>
      <vt:lpstr>2014 DC Tri Club / Snapple Team</vt:lpstr>
      <vt:lpstr>2015 DC Tri Club Snapple Team</vt:lpstr>
      <vt:lpstr>Club Awards</vt:lpstr>
      <vt:lpstr>Most Improved</vt:lpstr>
      <vt:lpstr>Holli Finneren &amp; Pablo Torres</vt:lpstr>
      <vt:lpstr>Rookie of the Year</vt:lpstr>
      <vt:lpstr>Pinky Patel &amp; Josh Ferguson</vt:lpstr>
      <vt:lpstr>Veteran of the Year</vt:lpstr>
      <vt:lpstr>Katie Tobin &amp; Tuan Nguyen</vt:lpstr>
      <vt:lpstr>Spirit of DC Tri</vt:lpstr>
      <vt:lpstr>Cat Myung</vt:lpstr>
      <vt:lpstr>Club Member of the Year</vt:lpstr>
      <vt:lpstr>Adam Stolzberg</vt:lpstr>
      <vt:lpstr>President’s Award</vt:lpstr>
      <vt:lpstr>Adrienne Farfalla</vt:lpstr>
      <vt:lpstr>Closing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 TRIATHLON CLUB</dc:title>
  <dc:creator>Ryan Troll</dc:creator>
  <cp:lastModifiedBy>Wilbert Greenfield</cp:lastModifiedBy>
  <cp:revision>346</cp:revision>
  <dcterms:created xsi:type="dcterms:W3CDTF">2012-10-27T12:30:23Z</dcterms:created>
  <dcterms:modified xsi:type="dcterms:W3CDTF">2014-11-15T16:02:54Z</dcterms:modified>
</cp:coreProperties>
</file>