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33.xml" ContentType="application/vnd.openxmlformats-officedocument.presentationml.slide+xml"/>
  <Override PartName="/ppt/notesSlides/notesSlide30.xml" ContentType="application/vnd.openxmlformats-officedocument.presentationml.notes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26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notesSlides/notesSlide27.xml" ContentType="application/vnd.openxmlformats-officedocument.presentationml.notesSlide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charts/chart2.xml" ContentType="application/vnd.openxmlformats-officedocument.drawingml.chart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48.xml" ContentType="application/vnd.openxmlformats-officedocument.presentationml.slide+xml"/>
  <Override PartName="/ppt/notesSlides/notesSlide10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viewProps.xml" ContentType="application/vnd.openxmlformats-officedocument.presentationml.viewProps+xml"/>
  <Override PartName="/ppt/slides/slide29.xml" ContentType="application/vnd.openxmlformats-officedocument.presentationml.slide+xml"/>
  <Override PartName="/docProps/app.xml" ContentType="application/vnd.openxmlformats-officedocument.extended-properties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Default Extension="png" ContentType="image/png"/>
  <Override PartName="/ppt/notesSlides/notesSlide2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96" r:id="rId1"/>
  </p:sldMasterIdLst>
  <p:notesMasterIdLst>
    <p:notesMasterId r:id="rId63"/>
  </p:notesMasterIdLst>
  <p:sldIdLst>
    <p:sldId id="256" r:id="rId2"/>
    <p:sldId id="327" r:id="rId3"/>
    <p:sldId id="286" r:id="rId4"/>
    <p:sldId id="417" r:id="rId5"/>
    <p:sldId id="418" r:id="rId6"/>
    <p:sldId id="329" r:id="rId7"/>
    <p:sldId id="400" r:id="rId8"/>
    <p:sldId id="403" r:id="rId9"/>
    <p:sldId id="423" r:id="rId10"/>
    <p:sldId id="424" r:id="rId11"/>
    <p:sldId id="425" r:id="rId12"/>
    <p:sldId id="426" r:id="rId13"/>
    <p:sldId id="427" r:id="rId14"/>
    <p:sldId id="428" r:id="rId15"/>
    <p:sldId id="429" r:id="rId16"/>
    <p:sldId id="430" r:id="rId17"/>
    <p:sldId id="431" r:id="rId18"/>
    <p:sldId id="432" r:id="rId19"/>
    <p:sldId id="433" r:id="rId20"/>
    <p:sldId id="434" r:id="rId21"/>
    <p:sldId id="435" r:id="rId22"/>
    <p:sldId id="436" r:id="rId23"/>
    <p:sldId id="437" r:id="rId24"/>
    <p:sldId id="438" r:id="rId25"/>
    <p:sldId id="439" r:id="rId26"/>
    <p:sldId id="440" r:id="rId27"/>
    <p:sldId id="441" r:id="rId28"/>
    <p:sldId id="442" r:id="rId29"/>
    <p:sldId id="443" r:id="rId30"/>
    <p:sldId id="444" r:id="rId31"/>
    <p:sldId id="445" r:id="rId32"/>
    <p:sldId id="447" r:id="rId33"/>
    <p:sldId id="337" r:id="rId34"/>
    <p:sldId id="326" r:id="rId35"/>
    <p:sldId id="388" r:id="rId36"/>
    <p:sldId id="405" r:id="rId37"/>
    <p:sldId id="375" r:id="rId38"/>
    <p:sldId id="389" r:id="rId39"/>
    <p:sldId id="390" r:id="rId40"/>
    <p:sldId id="391" r:id="rId41"/>
    <p:sldId id="420" r:id="rId42"/>
    <p:sldId id="422" r:id="rId43"/>
    <p:sldId id="269" r:id="rId44"/>
    <p:sldId id="377" r:id="rId45"/>
    <p:sldId id="289" r:id="rId46"/>
    <p:sldId id="310" r:id="rId47"/>
    <p:sldId id="348" r:id="rId48"/>
    <p:sldId id="338" r:id="rId49"/>
    <p:sldId id="378" r:id="rId50"/>
    <p:sldId id="379" r:id="rId51"/>
    <p:sldId id="380" r:id="rId52"/>
    <p:sldId id="381" r:id="rId53"/>
    <p:sldId id="382" r:id="rId54"/>
    <p:sldId id="383" r:id="rId55"/>
    <p:sldId id="384" r:id="rId56"/>
    <p:sldId id="385" r:id="rId57"/>
    <p:sldId id="386" r:id="rId58"/>
    <p:sldId id="387" r:id="rId59"/>
    <p:sldId id="415" r:id="rId60"/>
    <p:sldId id="416" r:id="rId61"/>
    <p:sldId id="291" r:id="rId6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pitchFamily="-72" charset="0"/>
        <a:ea typeface="ＭＳ Ｐゴシック" pitchFamily="-72" charset="-128"/>
        <a:cs typeface="ＭＳ Ｐゴシック" pitchFamily="-72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6938" autoAdjust="0"/>
    <p:restoredTop sz="94660" autoAdjust="0"/>
  </p:normalViewPr>
  <p:slideViewPr>
    <p:cSldViewPr snapToGrid="0" snapToObjects="1">
      <p:cViewPr>
        <p:scale>
          <a:sx n="90" d="100"/>
          <a:sy n="90" d="100"/>
        </p:scale>
        <p:origin x="-408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44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notesMaster" Target="notesMasters/notesMaster1.xml"/><Relationship Id="rId64" Type="http://schemas.openxmlformats.org/officeDocument/2006/relationships/printerSettings" Target="printerSettings/printerSettings1.bin"/><Relationship Id="rId65" Type="http://schemas.openxmlformats.org/officeDocument/2006/relationships/presProps" Target="presProps.xml"/><Relationship Id="rId66" Type="http://schemas.openxmlformats.org/officeDocument/2006/relationships/viewProps" Target="viewProps.xml"/><Relationship Id="rId67" Type="http://schemas.openxmlformats.org/officeDocument/2006/relationships/theme" Target="theme/theme1.xml"/><Relationship Id="rId68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ryanfrank:Desktop:DCTriathlonClub:Treasury:Financial%20Records:FinancialOveri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bryanfrank:Desktop:DCTriathlonClub:Treasury:Financial%20Records:FinancialOveri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view3D>
      <c:rotX val="8"/>
      <c:rotY val="15"/>
      <c:perspective val="30"/>
    </c:view3D>
    <c:plotArea>
      <c:layout/>
      <c:bar3DChart>
        <c:barDir val="col"/>
        <c:grouping val="standard"/>
        <c:ser>
          <c:idx val="1"/>
          <c:order val="0"/>
          <c:tx>
            <c:strRef>
              <c:f>Sheet1!$B$1</c:f>
              <c:strCache>
                <c:ptCount val="1"/>
                <c:pt idx="0">
                  <c:v>Revenue</c:v>
                </c:pt>
              </c:strCache>
            </c:strRef>
          </c:tx>
          <c:spPr>
            <a:solidFill>
              <a:schemeClr val="accent1"/>
            </a:solidFill>
          </c:spPr>
          <c:cat>
            <c:numRef>
              <c:f>Sheet1!$A$2:$A$10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Sheet1!$B$2:$B$10</c:f>
              <c:numCache>
                <c:formatCode>"$"#,##0;[Red]"$"#,##0</c:formatCode>
                <c:ptCount val="9"/>
                <c:pt idx="0">
                  <c:v>58635.0</c:v>
                </c:pt>
                <c:pt idx="1">
                  <c:v>68770.0</c:v>
                </c:pt>
                <c:pt idx="2">
                  <c:v>91924.0</c:v>
                </c:pt>
                <c:pt idx="3">
                  <c:v>95411.0</c:v>
                </c:pt>
                <c:pt idx="4">
                  <c:v>136278.0</c:v>
                </c:pt>
                <c:pt idx="5">
                  <c:v>154279.0</c:v>
                </c:pt>
                <c:pt idx="6">
                  <c:v>220072.0</c:v>
                </c:pt>
                <c:pt idx="7">
                  <c:v>221506.0</c:v>
                </c:pt>
                <c:pt idx="8">
                  <c:v>183139.0</c:v>
                </c:pt>
              </c:numCache>
            </c:numRef>
          </c:val>
        </c:ser>
        <c:ser>
          <c:idx val="2"/>
          <c:order val="1"/>
          <c:tx>
            <c:strRef>
              <c:f>Sheet1!$C$1</c:f>
              <c:strCache>
                <c:ptCount val="1"/>
                <c:pt idx="0">
                  <c:v>Expense</c:v>
                </c:pt>
              </c:strCache>
            </c:strRef>
          </c:tx>
          <c:spPr>
            <a:solidFill>
              <a:srgbClr val="0000FF"/>
            </a:solidFill>
          </c:spPr>
          <c:cat>
            <c:numRef>
              <c:f>Sheet1!$A$2:$A$10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Sheet1!$C$2:$C$10</c:f>
              <c:numCache>
                <c:formatCode>"$"#,##0;[Red]"$"#,##0</c:formatCode>
                <c:ptCount val="9"/>
                <c:pt idx="0">
                  <c:v>50585.0</c:v>
                </c:pt>
                <c:pt idx="1">
                  <c:v>58339.0</c:v>
                </c:pt>
                <c:pt idx="2">
                  <c:v>84709.0</c:v>
                </c:pt>
                <c:pt idx="3">
                  <c:v>78935.0</c:v>
                </c:pt>
                <c:pt idx="4">
                  <c:v>122545.0</c:v>
                </c:pt>
                <c:pt idx="5">
                  <c:v>155086.0</c:v>
                </c:pt>
                <c:pt idx="6">
                  <c:v>228281.0</c:v>
                </c:pt>
                <c:pt idx="7">
                  <c:v>205218.0</c:v>
                </c:pt>
                <c:pt idx="8">
                  <c:v>181658.0</c:v>
                </c:pt>
              </c:numCache>
            </c:numRef>
          </c:val>
        </c:ser>
        <c:ser>
          <c:idx val="3"/>
          <c:order val="2"/>
          <c:tx>
            <c:strRef>
              <c:f>Sheet1!$D$1</c:f>
              <c:strCache>
                <c:ptCount val="1"/>
                <c:pt idx="0">
                  <c:v>Projected Revenue</c:v>
                </c:pt>
              </c:strCache>
            </c:strRef>
          </c:tx>
          <c:spPr>
            <a:solidFill>
              <a:srgbClr val="008000"/>
            </a:solidFill>
          </c:spPr>
          <c:cat>
            <c:numRef>
              <c:f>Sheet1!$A$2:$A$10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Sheet1!$D$2:$D$10</c:f>
              <c:numCache>
                <c:formatCode>General</c:formatCode>
                <c:ptCount val="9"/>
                <c:pt idx="8" formatCode="&quot;$&quot;#,##0">
                  <c:v>211997.0</c:v>
                </c:pt>
              </c:numCache>
            </c:numRef>
          </c:val>
        </c:ser>
        <c:ser>
          <c:idx val="4"/>
          <c:order val="3"/>
          <c:tx>
            <c:strRef>
              <c:f>Sheet1!$E$1</c:f>
              <c:strCache>
                <c:ptCount val="1"/>
                <c:pt idx="0">
                  <c:v>Projected Expense</c:v>
                </c:pt>
              </c:strCache>
            </c:strRef>
          </c:tx>
          <c:spPr>
            <a:solidFill>
              <a:srgbClr val="FF6600"/>
            </a:solidFill>
          </c:spPr>
          <c:cat>
            <c:numRef>
              <c:f>Sheet1!$A$2:$A$10</c:f>
              <c:numCache>
                <c:formatCode>General</c:formatCode>
                <c:ptCount val="9"/>
                <c:pt idx="0">
                  <c:v>2007.0</c:v>
                </c:pt>
                <c:pt idx="1">
                  <c:v>2008.0</c:v>
                </c:pt>
                <c:pt idx="2">
                  <c:v>2009.0</c:v>
                </c:pt>
                <c:pt idx="3">
                  <c:v>2010.0</c:v>
                </c:pt>
                <c:pt idx="4">
                  <c:v>2011.0</c:v>
                </c:pt>
                <c:pt idx="5">
                  <c:v>2012.0</c:v>
                </c:pt>
                <c:pt idx="6">
                  <c:v>2013.0</c:v>
                </c:pt>
                <c:pt idx="7">
                  <c:v>2014.0</c:v>
                </c:pt>
                <c:pt idx="8">
                  <c:v>2015.0</c:v>
                </c:pt>
              </c:numCache>
            </c:numRef>
          </c:cat>
          <c:val>
            <c:numRef>
              <c:f>Sheet1!$E$2:$E$10</c:f>
              <c:numCache>
                <c:formatCode>General</c:formatCode>
                <c:ptCount val="9"/>
                <c:pt idx="8" formatCode="&quot;$&quot;#,##0">
                  <c:v>211585.0</c:v>
                </c:pt>
              </c:numCache>
            </c:numRef>
          </c:val>
        </c:ser>
        <c:shape val="box"/>
        <c:axId val="455935992"/>
        <c:axId val="455794424"/>
        <c:axId val="455810120"/>
      </c:bar3DChart>
      <c:catAx>
        <c:axId val="455935992"/>
        <c:scaling>
          <c:orientation val="minMax"/>
        </c:scaling>
        <c:axPos val="b"/>
        <c:numFmt formatCode="General" sourceLinked="1"/>
        <c:tickLblPos val="nextTo"/>
        <c:crossAx val="455794424"/>
        <c:crosses val="autoZero"/>
        <c:auto val="1"/>
        <c:lblAlgn val="ctr"/>
        <c:lblOffset val="100"/>
      </c:catAx>
      <c:valAx>
        <c:axId val="455794424"/>
        <c:scaling>
          <c:orientation val="minMax"/>
        </c:scaling>
        <c:axPos val="l"/>
        <c:majorGridlines/>
        <c:numFmt formatCode="&quot;$&quot;#,##0;[Red]&quot;$&quot;#,##0" sourceLinked="1"/>
        <c:tickLblPos val="nextTo"/>
        <c:crossAx val="455935992"/>
        <c:crosses val="autoZero"/>
        <c:crossBetween val="between"/>
      </c:valAx>
      <c:serAx>
        <c:axId val="455810120"/>
        <c:scaling>
          <c:orientation val="minMax"/>
        </c:scaling>
        <c:axPos val="b"/>
        <c:tickLblPos val="nextTo"/>
        <c:crossAx val="455794424"/>
        <c:crosses val="autoZero"/>
      </c:serAx>
    </c:plotArea>
    <c:legend>
      <c:legendPos val="r"/>
      <c:overlay val="1"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autoTitleDeleted val="1"/>
    <c:view3D>
      <c:rotX val="10"/>
      <c:rotY val="10"/>
      <c:rAngAx val="1"/>
    </c:view3D>
    <c:plotArea>
      <c:layout/>
      <c:bar3DChart>
        <c:barDir val="col"/>
        <c:grouping val="standard"/>
        <c:ser>
          <c:idx val="0"/>
          <c:order val="0"/>
          <c:tx>
            <c:strRef>
              <c:f>Sheet1!$B$13</c:f>
              <c:strCache>
                <c:ptCount val="1"/>
                <c:pt idx="0">
                  <c:v>Revenue</c:v>
                </c:pt>
              </c:strCache>
            </c:strRef>
          </c:tx>
          <c:cat>
            <c:strRef>
              <c:f>Sheet1!$A$14:$A$25</c:f>
              <c:strCache>
                <c:ptCount val="12"/>
                <c:pt idx="0">
                  <c:v>Club Programs</c:v>
                </c:pt>
                <c:pt idx="1">
                  <c:v>Gear</c:v>
                </c:pt>
                <c:pt idx="2">
                  <c:v>Operations</c:v>
                </c:pt>
                <c:pt idx="3">
                  <c:v>Membership</c:v>
                </c:pt>
                <c:pt idx="4">
                  <c:v>Club Training</c:v>
                </c:pt>
                <c:pt idx="5">
                  <c:v>Community Outreach</c:v>
                </c:pt>
                <c:pt idx="6">
                  <c:v>Volunteer</c:v>
                </c:pt>
                <c:pt idx="7">
                  <c:v>Club Events</c:v>
                </c:pt>
                <c:pt idx="8">
                  <c:v>Other</c:v>
                </c:pt>
                <c:pt idx="9">
                  <c:v>Club Racing</c:v>
                </c:pt>
                <c:pt idx="10">
                  <c:v>Partnerships</c:v>
                </c:pt>
                <c:pt idx="11">
                  <c:v>Corporate Contributions</c:v>
                </c:pt>
              </c:strCache>
            </c:strRef>
          </c:cat>
          <c:val>
            <c:numRef>
              <c:f>Sheet1!$B$14:$B$25</c:f>
              <c:numCache>
                <c:formatCode>"$"#,##0;[Red]"$"#,##0</c:formatCode>
                <c:ptCount val="12"/>
                <c:pt idx="0">
                  <c:v>100622.0</c:v>
                </c:pt>
                <c:pt idx="1">
                  <c:v>35477.0</c:v>
                </c:pt>
                <c:pt idx="3">
                  <c:v>40330.0</c:v>
                </c:pt>
                <c:pt idx="4">
                  <c:v>1787.0</c:v>
                </c:pt>
                <c:pt idx="5">
                  <c:v>1850.0</c:v>
                </c:pt>
                <c:pt idx="7">
                  <c:v>455.0</c:v>
                </c:pt>
                <c:pt idx="8">
                  <c:v>787.0</c:v>
                </c:pt>
                <c:pt idx="9">
                  <c:v>330.0</c:v>
                </c:pt>
                <c:pt idx="11">
                  <c:v>1500.0</c:v>
                </c:pt>
              </c:numCache>
            </c:numRef>
          </c:val>
        </c:ser>
        <c:ser>
          <c:idx val="1"/>
          <c:order val="1"/>
          <c:tx>
            <c:strRef>
              <c:f>Sheet1!$C$13</c:f>
              <c:strCache>
                <c:ptCount val="1"/>
                <c:pt idx="0">
                  <c:v>Expense</c:v>
                </c:pt>
              </c:strCache>
            </c:strRef>
          </c:tx>
          <c:cat>
            <c:strRef>
              <c:f>Sheet1!$A$14:$A$25</c:f>
              <c:strCache>
                <c:ptCount val="12"/>
                <c:pt idx="0">
                  <c:v>Club Programs</c:v>
                </c:pt>
                <c:pt idx="1">
                  <c:v>Gear</c:v>
                </c:pt>
                <c:pt idx="2">
                  <c:v>Operations</c:v>
                </c:pt>
                <c:pt idx="3">
                  <c:v>Membership</c:v>
                </c:pt>
                <c:pt idx="4">
                  <c:v>Club Training</c:v>
                </c:pt>
                <c:pt idx="5">
                  <c:v>Community Outreach</c:v>
                </c:pt>
                <c:pt idx="6">
                  <c:v>Volunteer</c:v>
                </c:pt>
                <c:pt idx="7">
                  <c:v>Club Events</c:v>
                </c:pt>
                <c:pt idx="8">
                  <c:v>Other</c:v>
                </c:pt>
                <c:pt idx="9">
                  <c:v>Club Racing</c:v>
                </c:pt>
                <c:pt idx="10">
                  <c:v>Partnerships</c:v>
                </c:pt>
                <c:pt idx="11">
                  <c:v>Corporate Contributions</c:v>
                </c:pt>
              </c:strCache>
            </c:strRef>
          </c:cat>
          <c:val>
            <c:numRef>
              <c:f>Sheet1!$C$14:$C$25</c:f>
              <c:numCache>
                <c:formatCode>"$"#,##0;[Red]"$"#,##0</c:formatCode>
                <c:ptCount val="12"/>
                <c:pt idx="0">
                  <c:v>72405.0</c:v>
                </c:pt>
                <c:pt idx="1">
                  <c:v>41383.0</c:v>
                </c:pt>
                <c:pt idx="2">
                  <c:v>25353.0</c:v>
                </c:pt>
                <c:pt idx="3">
                  <c:v>22504.0</c:v>
                </c:pt>
                <c:pt idx="4">
                  <c:v>5413.0</c:v>
                </c:pt>
                <c:pt idx="5">
                  <c:v>2143.0</c:v>
                </c:pt>
                <c:pt idx="6">
                  <c:v>1553.0</c:v>
                </c:pt>
                <c:pt idx="7">
                  <c:v>556.0</c:v>
                </c:pt>
                <c:pt idx="8">
                  <c:v>406.0</c:v>
                </c:pt>
                <c:pt idx="9">
                  <c:v>301.0</c:v>
                </c:pt>
                <c:pt idx="10">
                  <c:v>141.0</c:v>
                </c:pt>
              </c:numCache>
            </c:numRef>
          </c:val>
        </c:ser>
        <c:shape val="box"/>
        <c:axId val="455742056"/>
        <c:axId val="455721064"/>
        <c:axId val="455724440"/>
      </c:bar3DChart>
      <c:catAx>
        <c:axId val="4557420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 i="0" cap="small"/>
            </a:pPr>
            <a:endParaRPr lang="en-US"/>
          </a:p>
        </c:txPr>
        <c:crossAx val="455721064"/>
        <c:crosses val="autoZero"/>
        <c:auto val="1"/>
        <c:lblAlgn val="ctr"/>
        <c:lblOffset val="100"/>
      </c:catAx>
      <c:valAx>
        <c:axId val="455721064"/>
        <c:scaling>
          <c:orientation val="minMax"/>
        </c:scaling>
        <c:axPos val="l"/>
        <c:majorGridlines/>
        <c:numFmt formatCode="&quot;$&quot;#,##0;[Red]&quot;$&quot;#,##0" sourceLinked="1"/>
        <c:tickLblPos val="nextTo"/>
        <c:crossAx val="455742056"/>
        <c:crosses val="autoZero"/>
        <c:crossBetween val="between"/>
      </c:valAx>
      <c:serAx>
        <c:axId val="455724440"/>
        <c:scaling>
          <c:orientation val="minMax"/>
        </c:scaling>
        <c:axPos val="b"/>
        <c:tickLblPos val="nextTo"/>
        <c:crossAx val="455721064"/>
        <c:crosses val="autoZero"/>
      </c:serAx>
    </c:plotArea>
    <c:legend>
      <c:legendPos val="r"/>
    </c:legend>
    <c:plotVisOnly val="1"/>
    <c:dispBlanksAs val="gap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57A7295-33A9-4446-B744-54EEDC48E141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DE9A096-7C4C-426D-A15B-D58E549DCC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ＭＳ Ｐゴシック" pitchFamily="-72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7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E48EF10-0857-41C7-8A13-432DECDEF02D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F7650BD-BAF9-4ACD-9BD6-CD1461AEA02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79645E-81C7-4553-B4C7-C6DC60592B7F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84D33FC-4FFC-4581-8255-8AFF68ABDDCB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58D77EA-581E-40E0-9A08-A4C8EB0D9832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048FFC-BEB8-41B2-B72A-5A3B7A640502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1C67959D-EA50-4C8D-97C3-A79F12B38D72}" type="slidenum">
              <a:rPr lang="en-US" sz="1200">
                <a:latin typeface="Calibri" pitchFamily="-72" charset="0"/>
              </a:rPr>
              <a:pPr algn="r"/>
              <a:t>37</a:t>
            </a:fld>
            <a:endParaRPr lang="en-US" sz="1200">
              <a:latin typeface="Calibri" pitchFamily="-72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50043FC-903B-4EC6-ACD9-DE1DEEC4CCF9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2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>
              <a:defRPr/>
            </a:pPr>
            <a:fld id="{B2D727CA-4744-43D8-BC22-2A18AB7E826C}" type="slidenum">
              <a:rPr lang="en-US" sz="1200">
                <a:latin typeface="+mn-lt"/>
              </a:rPr>
              <a:pPr algn="r">
                <a:defRPr/>
              </a:pPr>
              <a:t>41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8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299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>
              <a:defRPr/>
            </a:pPr>
            <a:fld id="{9BB82CA6-381B-45AE-9A94-422918A52192}" type="slidenum">
              <a:rPr lang="en-US" sz="1200">
                <a:latin typeface="+mn-lt"/>
              </a:rPr>
              <a:pPr algn="r">
                <a:defRPr/>
              </a:pPr>
              <a:t>42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2B3915-C18E-4A0C-8AA2-E84E69FAA7DA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3E5DC8-C29A-47B2-9283-17214871FE00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DB5286-01F3-4A9C-901E-423CA57A076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49E6206-7306-4080-BAA1-3B8073788D2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D93663E-FB47-4E2C-9A76-60F922F1E61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4EDE42C-908A-4CD3-A7E0-550E6D64C7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51151C-5A60-471C-889D-953618BFFF7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3B8C8-1461-4152-B990-786B61576B59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FB968F7-5CB0-413D-A73F-06CCEAD2E07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A3E52A-847C-42AC-8A1F-5E510448A975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FBB434-D768-4D61-97A8-C4BE20F7DC49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3A21AE-B337-4584-8661-8E34FEBA596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DCF81C2-88A0-496A-A108-0A1CEB335B10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82AE805-CB55-44E1-9D81-B24A96BCFBF3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1111228-EBC4-45CD-8C7C-7721283F204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>
              <a:defRPr/>
            </a:pPr>
            <a:fld id="{BA5A279E-8F50-448F-BB75-1DBB26FCF785}" type="slidenum">
              <a:rPr lang="en-US" sz="1200">
                <a:latin typeface="+mn-lt"/>
              </a:rPr>
              <a:pPr algn="r">
                <a:defRPr/>
              </a:pPr>
              <a:t>4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8675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>
              <a:defRPr/>
            </a:pPr>
            <a:fld id="{4AC60BB1-3A75-499E-8EE8-BDF07A2E4B99}" type="slidenum">
              <a:rPr lang="en-US" sz="1200">
                <a:latin typeface="+mn-lt"/>
              </a:rPr>
              <a:pPr algn="r">
                <a:defRPr/>
              </a:pPr>
              <a:t>5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D081E2-AB98-4D9E-95EE-8ADDD726AD51}" type="slidenum">
              <a:rPr lang="en-US">
                <a:ea typeface="ＭＳ Ｐゴシック" pitchFamily="-72" charset="-128"/>
                <a:cs typeface="ＭＳ Ｐゴシック" pitchFamily="-72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>
              <a:ea typeface="ＭＳ Ｐゴシック" pitchFamily="-72" charset="-128"/>
              <a:cs typeface="ＭＳ Ｐゴシック" pitchFamily="-72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36867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</a:bodyPr>
          <a:lstStyle/>
          <a:p>
            <a:pPr algn="r">
              <a:defRPr/>
            </a:pPr>
            <a:fld id="{CDF4F351-3A6A-4D20-A340-95F531FF160F}" type="slidenum">
              <a:rPr lang="en-US" sz="1200">
                <a:latin typeface="+mn-lt"/>
              </a:rPr>
              <a:pPr algn="r">
                <a:defRPr/>
              </a:pPr>
              <a:t>7</a:t>
            </a:fld>
            <a:endParaRPr lang="en-US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526230-6922-4E94-A201-E3987E60320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DD88E9-3A9B-4BB3-8730-D5C77382CE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DDAFDB5-EBE4-4585-9F92-98310AC0FDB9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BDF4B614-65D5-45CD-BE4D-B738DDCD24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7923F-C558-479B-89D3-3031E14B14D2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B4861-AE38-4F24-A302-C3101E7198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AA665-1AE5-4A8B-8D54-13410FE77503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D94472-ED20-4B54-92ED-F6621B4103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1F150-44DB-4704-870E-5456D4E9818D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AC44F9-1CA0-4DB4-9DC4-7938B18D4A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D6AE9-B4F9-4679-A7AD-00B087ECAAFB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3C328-0950-4966-A570-768D07EBA6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2" descr="C:\Users\rtroll\Downloads\DC Tri Logo_CMYK_LG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07213" y="5387975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61D44-F139-4982-B9B4-026FE8D1B6FF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AFEC3F0-918E-4A9B-B91F-BFC02CF6E4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781DD62-DCD3-4B10-B767-4E4E4B4BA835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6F37D6BF-DC5A-46B3-9658-0518CDE9CA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9E49260-2EA6-48B7-8B32-354FC46E8675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8480C86-6E05-44A3-A4A7-6F48C5D64D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7B479-CE37-4FAD-8068-1C810F609180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DDF343-0525-4751-A5E8-11E39B9EEA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55189-E55A-45B2-ABF2-2444CD4BCC5D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36F0A79-206E-456A-80FB-45DD0EB3A6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699C78-812D-48A9-A73E-081285F4B173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30654-7EDE-41ED-8A53-35A9B4E81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97F8C13-058F-4634-807E-9B5A4889263F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F1FF6026-3A3A-417F-BEB0-A50D2CFD0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381C3B2-1829-46BD-9DE6-4260F4B6A07B}" type="datetimeFigureOut">
              <a:rPr lang="en-US"/>
              <a:pPr>
                <a:defRPr/>
              </a:pPr>
              <a:t>11/13/15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4AF1C9D-545A-4594-B107-8F45E5345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08" r:id="rId2"/>
    <p:sldLayoutId id="2147483710" r:id="rId3"/>
    <p:sldLayoutId id="2147483711" r:id="rId4"/>
    <p:sldLayoutId id="2147483712" r:id="rId5"/>
    <p:sldLayoutId id="2147483707" r:id="rId6"/>
    <p:sldLayoutId id="2147483713" r:id="rId7"/>
    <p:sldLayoutId id="2147483706" r:id="rId8"/>
    <p:sldLayoutId id="2147483714" r:id="rId9"/>
    <p:sldLayoutId id="2147483705" r:id="rId10"/>
    <p:sldLayoutId id="2147483715" r:id="rId11"/>
    <p:sldLayoutId id="214748370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ＭＳ Ｐゴシック" pitchFamily="-72" charset="-128"/>
          <a:cs typeface="ＭＳ Ｐゴシック" pitchFamily="-72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charset="0"/>
          <a:ea typeface="ＭＳ Ｐゴシック" pitchFamily="-72" charset="-128"/>
          <a:cs typeface="ＭＳ Ｐゴシック" pitchFamily="-72" charset="-128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-72" charset="2"/>
        <a:buChar char=""/>
        <a:defRPr sz="2900" kern="1200">
          <a:solidFill>
            <a:schemeClr val="tx1"/>
          </a:solidFill>
          <a:latin typeface="+mn-lt"/>
          <a:ea typeface="ＭＳ Ｐゴシック" pitchFamily="-72" charset="-128"/>
          <a:cs typeface="ＭＳ Ｐゴシック" pitchFamily="-72" charset="-128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-72" charset="2"/>
        <a:buChar char=""/>
        <a:defRPr sz="26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-72" charset="2"/>
        <a:buChar char=""/>
        <a:defRPr sz="23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28E6A"/>
        </a:buClr>
        <a:buSzPct val="75000"/>
        <a:buFont typeface="Wingdings" pitchFamily="-72" charset="2"/>
        <a:buChar char="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956251"/>
        </a:buClr>
        <a:buSzPct val="65000"/>
        <a:buFont typeface="Wingdings" pitchFamily="-72" charset="2"/>
        <a:buChar char=""/>
        <a:defRPr sz="2000" kern="1200">
          <a:solidFill>
            <a:schemeClr val="tx1"/>
          </a:solidFill>
          <a:latin typeface="+mn-lt"/>
          <a:ea typeface="ＭＳ Ｐゴシック" pitchFamily="-72" charset="-128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hyperlink" Target="mailto:community@dctriclub.or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hyperlink" Target="mailto:gear@dctriclub.org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hyperlink" Target="http://www.rosept.com/" TargetMode="External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Relationship Id="rId9" Type="http://schemas.openxmlformats.org/officeDocument/2006/relationships/image" Target="../media/image46.jpeg"/><Relationship Id="rId10" Type="http://schemas.openxmlformats.org/officeDocument/2006/relationships/image" Target="../media/image47.png"/><Relationship Id="rId11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6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4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2.jpeg"/><Relationship Id="rId1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jpe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9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jpeg"/><Relationship Id="rId12" Type="http://schemas.openxmlformats.org/officeDocument/2006/relationships/image" Target="../media/image77.jpeg"/><Relationship Id="rId13" Type="http://schemas.openxmlformats.org/officeDocument/2006/relationships/image" Target="../media/image78.jpeg"/><Relationship Id="rId14" Type="http://schemas.openxmlformats.org/officeDocument/2006/relationships/image" Target="../media/image79.jpeg"/><Relationship Id="rId15" Type="http://schemas.openxmlformats.org/officeDocument/2006/relationships/image" Target="../media/image80.jpeg"/><Relationship Id="rId16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Relationship Id="rId3" Type="http://schemas.openxmlformats.org/officeDocument/2006/relationships/image" Target="../media/image37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13.jpeg"/><Relationship Id="rId7" Type="http://schemas.openxmlformats.org/officeDocument/2006/relationships/image" Target="../media/image74.jpeg"/><Relationship Id="rId8" Type="http://schemas.openxmlformats.org/officeDocument/2006/relationships/image" Target="../media/image35.jpeg"/><Relationship Id="rId9" Type="http://schemas.openxmlformats.org/officeDocument/2006/relationships/image" Target="../media/image75.jpeg"/><Relationship Id="rId10" Type="http://schemas.openxmlformats.org/officeDocument/2006/relationships/image" Target="../media/image6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Relationship Id="rId3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4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4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9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2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93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2015 Annual Meeting &amp; Kona Viewing</a:t>
            </a:r>
          </a:p>
        </p:txBody>
      </p:sp>
      <p:sp>
        <p:nvSpPr>
          <p:cNvPr id="1536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DC TRIATHLON CLUB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Program Personnel</a:t>
            </a:r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423863" y="1658938"/>
            <a:ext cx="8531225" cy="5053012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 fontScale="55000" lnSpcReduction="20000"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None of this would be possible without the hard work and dedication of our program volunteers &amp; coaches!  As I call out the following names, please stand and be recognized. 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7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7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New </a:t>
            </a: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Triathlete Program (NTP</a:t>
            </a: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) – 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Program Coach Will Grant, Program Lead Allison Nordberg, Co-Leads Jason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Brezinski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Cat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Myung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Mark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Raugust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David Payne, Josh Ferguson, David Eng, Nia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Dickett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Kyoko Kawai, Peter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Roady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Alex Shiroma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29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Olympic Distance Program (ODP) – 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Program Coach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Jule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 Miata, Program Lead Victoria Anderson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29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Half </a:t>
            </a:r>
            <a:r>
              <a:rPr lang="en-US" sz="2900" b="1" dirty="0" err="1">
                <a:solidFill>
                  <a:srgbClr val="000000"/>
                </a:solidFill>
                <a:latin typeface="Tw Cen MT" charset="0"/>
              </a:rPr>
              <a:t>IronMan</a:t>
            </a: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 Program (HIP) – 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Program Coach AJ Morrison (Multisport In Motion), Program Lead Chris Jackson, Co-Leads Steve O’Donnell, Dena Richardson, Simon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Hernaez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Cindy Hutchings 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29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 err="1">
                <a:solidFill>
                  <a:srgbClr val="000000"/>
                </a:solidFill>
                <a:latin typeface="Tw Cen MT" charset="0"/>
              </a:rPr>
              <a:t>IronMan</a:t>
            </a: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 Program (IMP) – 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Program Coach AJ Morrison, Program Lead Chris Jackson, Co-Leads Patrick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Pannett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Stephanie Brown, Lynn Follansbee, Karen Willard 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29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Off-Season Spin Program (OSP) – 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Program Coach Ron Benedict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29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2900" b="1" dirty="0">
                <a:solidFill>
                  <a:srgbClr val="000000"/>
                </a:solidFill>
                <a:latin typeface="Tw Cen MT" charset="0"/>
              </a:rPr>
              <a:t>Masters Swim Program (MSP) – 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Program Lead Liana Rosen, Program Coaches Cat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Myung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Katie Tobin,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Jule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 Miata, David Payne, Thomas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Colicchio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Will Schaefer, Kim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Orsulak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Claudia Blackburn, Emerson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Padiernos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Rachel Dolan, James Chu, Beth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Plewa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Marisa Harrington, Daisy </a:t>
            </a:r>
            <a:r>
              <a:rPr lang="en-US" sz="2900" dirty="0" err="1">
                <a:solidFill>
                  <a:srgbClr val="000000"/>
                </a:solidFill>
                <a:latin typeface="Tw Cen MT" charset="0"/>
              </a:rPr>
              <a:t>Letendre</a:t>
            </a:r>
            <a:r>
              <a:rPr lang="en-US" sz="2900" dirty="0">
                <a:solidFill>
                  <a:srgbClr val="000000"/>
                </a:solidFill>
                <a:latin typeface="Tw Cen MT" charset="0"/>
              </a:rPr>
              <a:t>, Brenda Cordero</a:t>
            </a:r>
            <a:endParaRPr lang="en-US" sz="29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dirty="0">
                <a:solidFill>
                  <a:srgbClr val="000000"/>
                </a:solidFill>
                <a:latin typeface="Tw Cen MT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/>
          <p:cNvSpPr>
            <a:spLocks noGrp="1"/>
          </p:cNvSpPr>
          <p:nvPr>
            <p:ph type="title"/>
          </p:nvPr>
        </p:nvSpPr>
        <p:spPr>
          <a:xfrm>
            <a:off x="612775" y="596900"/>
            <a:ext cx="8153400" cy="622300"/>
          </a:xfrm>
        </p:spPr>
        <p:txBody>
          <a:bodyPr/>
          <a:lstStyle/>
          <a:p>
            <a:pPr algn="ctr"/>
            <a:r>
              <a:rPr lang="en-US" sz="2200" b="1" smtClean="0"/>
              <a:t/>
            </a:r>
            <a:br>
              <a:rPr lang="en-US" sz="2200" b="1" smtClean="0"/>
            </a:br>
            <a:r>
              <a:rPr lang="en-US" sz="2200" b="1" smtClean="0"/>
              <a:t>For all that you do to make our programs a success, THANK YOU!!!</a:t>
            </a:r>
            <a:r>
              <a:rPr lang="en-US" b="1" smtClean="0">
                <a:solidFill>
                  <a:srgbClr val="000000"/>
                </a:solidFill>
              </a:rPr>
              <a:t/>
            </a:r>
            <a:br>
              <a:rPr lang="en-US" b="1" smtClean="0">
                <a:solidFill>
                  <a:srgbClr val="000000"/>
                </a:solidFill>
              </a:rPr>
            </a:br>
            <a:endParaRPr lang="en-US" smtClean="0"/>
          </a:p>
        </p:txBody>
      </p:sp>
      <p:pic>
        <p:nvPicPr>
          <p:cNvPr id="35842" name="Content Placeholder 3" descr="ntpcolead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168" r="-10168"/>
          <a:stretch>
            <a:fillRect/>
          </a:stretch>
        </p:blipFill>
        <p:spPr>
          <a:xfrm>
            <a:off x="-241300" y="1587500"/>
            <a:ext cx="9893300" cy="52578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DC Tri Club / Snapple Elite Team</a:t>
            </a:r>
          </a:p>
        </p:txBody>
      </p:sp>
      <p:pic>
        <p:nvPicPr>
          <p:cNvPr id="36866" name="Content Placeholder 3" descr="groupcoming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52" r="-10452"/>
          <a:stretch>
            <a:fillRect/>
          </a:stretch>
        </p:blipFill>
        <p:spPr>
          <a:xfrm>
            <a:off x="612775" y="1587500"/>
            <a:ext cx="8153400" cy="449580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First…the women</a:t>
            </a:r>
          </a:p>
        </p:txBody>
      </p:sp>
      <p:pic>
        <p:nvPicPr>
          <p:cNvPr id="37890" name="Content Placeholder 3" descr="snapplewome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358" r="-10358"/>
          <a:stretch>
            <a:fillRect/>
          </a:stretch>
        </p:blipFill>
        <p:spPr>
          <a:xfrm>
            <a:off x="612775" y="1841500"/>
            <a:ext cx="8153400" cy="44958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Heather Prochnow</a:t>
            </a:r>
          </a:p>
        </p:txBody>
      </p:sp>
      <p:pic>
        <p:nvPicPr>
          <p:cNvPr id="38914" name="Content Placeholder 3" descr="Heather Prochnow-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0905" r="-70905"/>
          <a:stretch>
            <a:fillRect/>
          </a:stretch>
        </p:blipFill>
        <p:spPr>
          <a:xfrm>
            <a:off x="-254000" y="1587500"/>
            <a:ext cx="9906000" cy="52578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Holli Finneren</a:t>
            </a:r>
          </a:p>
        </p:txBody>
      </p:sp>
      <p:pic>
        <p:nvPicPr>
          <p:cNvPr id="39938" name="Content Placeholder 4" descr="holli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63600" y="1562100"/>
            <a:ext cx="7886700" cy="5257800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Leslie Puzio</a:t>
            </a:r>
          </a:p>
        </p:txBody>
      </p:sp>
      <p:pic>
        <p:nvPicPr>
          <p:cNvPr id="40962" name="Content Placeholder 3" descr="LesliePuzio_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32500" r="-132500"/>
          <a:stretch>
            <a:fillRect/>
          </a:stretch>
        </p:blipFill>
        <p:spPr>
          <a:xfrm>
            <a:off x="-228600" y="1600200"/>
            <a:ext cx="9791700" cy="525780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Cindy Hutchings</a:t>
            </a:r>
          </a:p>
        </p:txBody>
      </p:sp>
      <p:pic>
        <p:nvPicPr>
          <p:cNvPr id="41986" name="Content Placeholder 3" descr="cindyhutching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6017" r="-86017"/>
          <a:stretch>
            <a:fillRect/>
          </a:stretch>
        </p:blipFill>
        <p:spPr>
          <a:xfrm>
            <a:off x="50800" y="1562100"/>
            <a:ext cx="9144000" cy="5283200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Paige Wooden</a:t>
            </a:r>
          </a:p>
        </p:txBody>
      </p:sp>
      <p:pic>
        <p:nvPicPr>
          <p:cNvPr id="43010" name="Content Placeholder 3" descr="PaigeWoode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6017" r="-86017"/>
          <a:stretch>
            <a:fillRect/>
          </a:stretch>
        </p:blipFill>
        <p:spPr>
          <a:xfrm>
            <a:off x="127000" y="1587500"/>
            <a:ext cx="9144000" cy="5257800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Emily Richard</a:t>
            </a:r>
          </a:p>
        </p:txBody>
      </p:sp>
      <p:pic>
        <p:nvPicPr>
          <p:cNvPr id="44034" name="Content Placeholder 3" descr="emily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35188" y="1600200"/>
            <a:ext cx="5257800" cy="52578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Meaghan Jennison</a:t>
            </a:r>
          </a:p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President</a:t>
            </a:r>
          </a:p>
        </p:txBody>
      </p:sp>
      <p:sp>
        <p:nvSpPr>
          <p:cNvPr id="17410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Welcome</a:t>
            </a:r>
          </a:p>
        </p:txBody>
      </p:sp>
      <p:pic>
        <p:nvPicPr>
          <p:cNvPr id="17411" name="Picture 14"/>
          <p:cNvPicPr>
            <a:picLocks noChangeAspect="1" noChangeArrowheads="1"/>
          </p:cNvPicPr>
          <p:nvPr/>
        </p:nvPicPr>
        <p:blipFill>
          <a:blip r:embed="rId3"/>
          <a:srcRect l="26900" t="5850" r="28799" b="60976"/>
          <a:stretch>
            <a:fillRect/>
          </a:stretch>
        </p:blipFill>
        <p:spPr bwMode="auto">
          <a:xfrm>
            <a:off x="7280275" y="1371600"/>
            <a:ext cx="1543050" cy="15414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Stephanie Lundeby</a:t>
            </a:r>
          </a:p>
        </p:txBody>
      </p:sp>
      <p:pic>
        <p:nvPicPr>
          <p:cNvPr id="45058" name="Content Placeholder 3" descr="StephLundeby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40678" r="-40678"/>
          <a:stretch>
            <a:fillRect/>
          </a:stretch>
        </p:blipFill>
        <p:spPr>
          <a:xfrm>
            <a:off x="485775" y="1587500"/>
            <a:ext cx="8531225" cy="52578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Now…the men</a:t>
            </a:r>
          </a:p>
        </p:txBody>
      </p:sp>
      <p:pic>
        <p:nvPicPr>
          <p:cNvPr id="46082" name="Content Placeholder 3" descr="snappleme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52" r="-10452"/>
          <a:stretch>
            <a:fillRect/>
          </a:stretch>
        </p:blipFill>
        <p:spPr>
          <a:xfrm>
            <a:off x="561975" y="1600200"/>
            <a:ext cx="8531225" cy="52578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Bryan Frank</a:t>
            </a:r>
          </a:p>
        </p:txBody>
      </p:sp>
      <p:pic>
        <p:nvPicPr>
          <p:cNvPr id="47106" name="Content Placeholder 3" descr="ironbrya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8008" r="-18008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or… Bryan Frank</a:t>
            </a:r>
          </a:p>
        </p:txBody>
      </p:sp>
      <p:pic>
        <p:nvPicPr>
          <p:cNvPr id="48130" name="Content Placeholder 3" descr="ironma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52" r="-10452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you decide!</a:t>
            </a:r>
          </a:p>
        </p:txBody>
      </p:sp>
      <p:pic>
        <p:nvPicPr>
          <p:cNvPr id="49154" name="Content Placeholder 3" descr="ironbryan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-28432" b="-28432"/>
          <a:stretch>
            <a:fillRect/>
          </a:stretch>
        </p:blipFill>
        <p:spPr>
          <a:xfrm>
            <a:off x="609600" y="1589088"/>
            <a:ext cx="3886200" cy="4572000"/>
          </a:xfrm>
        </p:spPr>
      </p:pic>
      <p:pic>
        <p:nvPicPr>
          <p:cNvPr id="49155" name="Content Placeholder 5" descr="ironman.jpg"/>
          <p:cNvPicPr>
            <a:picLocks noGrp="1" noChangeAspect="1"/>
          </p:cNvPicPr>
          <p:nvPr>
            <p:ph sz="quarter" idx="2"/>
          </p:nvPr>
        </p:nvPicPr>
        <p:blipFill>
          <a:blip r:embed="rId3"/>
          <a:srcRect t="-38235" b="-38235"/>
          <a:stretch>
            <a:fillRect/>
          </a:stretch>
        </p:blipFill>
        <p:spPr>
          <a:xfrm>
            <a:off x="4845050" y="1308100"/>
            <a:ext cx="3886200" cy="51689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Adam Stolzberg</a:t>
            </a:r>
          </a:p>
        </p:txBody>
      </p:sp>
      <p:pic>
        <p:nvPicPr>
          <p:cNvPr id="50178" name="Content Placeholder 3" descr="adamprofil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12775" y="1600200"/>
            <a:ext cx="8531225" cy="52578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Alex Murray</a:t>
            </a:r>
          </a:p>
        </p:txBody>
      </p:sp>
      <p:pic>
        <p:nvPicPr>
          <p:cNvPr id="51202" name="Content Placeholder 3" descr="AlexMurray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216" r="-10216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Joe Munchak</a:t>
            </a:r>
          </a:p>
        </p:txBody>
      </p:sp>
      <p:pic>
        <p:nvPicPr>
          <p:cNvPr id="52226" name="Content Placeholder 3" descr="munchiesbottl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52" r="-10452"/>
          <a:stretch>
            <a:fillRect/>
          </a:stretch>
        </p:blipFill>
        <p:spPr>
          <a:xfrm>
            <a:off x="612775" y="1600200"/>
            <a:ext cx="8153400" cy="4495800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Michael Hepp</a:t>
            </a:r>
          </a:p>
        </p:txBody>
      </p:sp>
      <p:pic>
        <p:nvPicPr>
          <p:cNvPr id="53250" name="Content Placeholder 3" descr="Mike Hepp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86017" r="-86017"/>
          <a:stretch>
            <a:fillRect/>
          </a:stretch>
        </p:blipFill>
        <p:spPr>
          <a:xfrm>
            <a:off x="152400" y="1587500"/>
            <a:ext cx="9144000" cy="52578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Mikal Davis</a:t>
            </a:r>
          </a:p>
        </p:txBody>
      </p:sp>
      <p:pic>
        <p:nvPicPr>
          <p:cNvPr id="54274" name="Content Placeholder 3" descr="MikalDavi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025525" y="1562100"/>
            <a:ext cx="7410450" cy="52578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Bryan Frank</a:t>
            </a:r>
          </a:p>
          <a:p>
            <a:pPr eaLnBrk="1" hangingPunct="1"/>
            <a:r>
              <a:rPr lang="en-US" smtClean="0"/>
              <a:t>Treasurer</a:t>
            </a:r>
          </a:p>
        </p:txBody>
      </p:sp>
      <p:sp>
        <p:nvSpPr>
          <p:cNvPr id="1945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Financial Report</a:t>
            </a:r>
          </a:p>
        </p:txBody>
      </p:sp>
      <p:pic>
        <p:nvPicPr>
          <p:cNvPr id="19459" name="Picture 1028" descr="Bryan glasses cr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1219200"/>
            <a:ext cx="1835150" cy="1835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John Chambers</a:t>
            </a:r>
          </a:p>
        </p:txBody>
      </p:sp>
      <p:pic>
        <p:nvPicPr>
          <p:cNvPr id="55298" name="Content Placeholder 3" descr="chambers.pn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441575" y="1600200"/>
            <a:ext cx="4495800" cy="4495800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Bart Forsyth &amp; Mindy Ko</a:t>
            </a:r>
          </a:p>
        </p:txBody>
      </p:sp>
      <p:pic>
        <p:nvPicPr>
          <p:cNvPr id="56322" name="Content Placeholder 3" descr="BartMindy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70905" r="-70905"/>
          <a:stretch>
            <a:fillRect/>
          </a:stretch>
        </p:blipFill>
        <p:spPr>
          <a:xfrm>
            <a:off x="165100" y="1587500"/>
            <a:ext cx="9144000" cy="52578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Congratulations Elite Team Athletes!</a:t>
            </a:r>
          </a:p>
        </p:txBody>
      </p:sp>
      <p:pic>
        <p:nvPicPr>
          <p:cNvPr id="57346" name="Content Placeholder 3" descr="groupgoing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l="-10452" r="-10452"/>
          <a:stretch>
            <a:fillRect/>
          </a:stretch>
        </p:blipFill>
        <p:spPr>
          <a:xfrm>
            <a:off x="371475" y="1600200"/>
            <a:ext cx="8531225" cy="5257800"/>
          </a:xfr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Club Training &amp; Racing</a:t>
            </a:r>
          </a:p>
        </p:txBody>
      </p:sp>
      <p:sp>
        <p:nvSpPr>
          <p:cNvPr id="58370" name="Content Placeholder 12"/>
          <p:cNvSpPr>
            <a:spLocks noGrp="1"/>
          </p:cNvSpPr>
          <p:nvPr>
            <p:ph sz="quarter" idx="1"/>
          </p:nvPr>
        </p:nvSpPr>
        <p:spPr>
          <a:xfrm>
            <a:off x="620713" y="1606550"/>
            <a:ext cx="4140200" cy="1579563"/>
          </a:xfrm>
        </p:spPr>
        <p:txBody>
          <a:bodyPr/>
          <a:lstStyle/>
          <a:p>
            <a:pPr marL="0" indent="0" eaLnBrk="1" hangingPunct="1">
              <a:buClr>
                <a:srgbClr val="1C31E1"/>
              </a:buClr>
              <a:buFont typeface="Wingdings" pitchFamily="-72" charset="2"/>
              <a:buNone/>
            </a:pPr>
            <a:r>
              <a:rPr lang="en-US" sz="1400" b="1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2015 Training Events:</a:t>
            </a:r>
            <a:endParaRPr lang="en-US" sz="1400">
              <a:solidFill>
                <a:srgbClr val="000000"/>
              </a:solidFill>
              <a:ea typeface="Arial" pitchFamily="-72" charset="0"/>
              <a:cs typeface="Arial" pitchFamily="-72" charset="0"/>
            </a:endParaRP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 Columbia BrickNic 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 Nation’s BrickNic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 French Creek Training Weekend</a:t>
            </a:r>
          </a:p>
          <a:p>
            <a:pPr marL="0" indent="0" eaLnBrk="1" hangingPunct="1">
              <a:buClr>
                <a:srgbClr val="1C31E1"/>
              </a:buClr>
            </a:pPr>
            <a:r>
              <a:rPr lang="en-US" sz="1400">
                <a:solidFill>
                  <a:srgbClr val="000000"/>
                </a:solidFill>
                <a:ea typeface="Arial" pitchFamily="-72" charset="0"/>
                <a:cs typeface="Arial" pitchFamily="-72" charset="0"/>
              </a:rPr>
              <a:t> Deep Creek Training Weekend</a:t>
            </a:r>
          </a:p>
          <a:p>
            <a:pPr marL="0" indent="0" eaLnBrk="1" hangingPunct="1">
              <a:buFont typeface="Wingdings" pitchFamily="-72" charset="2"/>
              <a:buNone/>
            </a:pPr>
            <a:endParaRPr lang="en-US" sz="2400"/>
          </a:p>
        </p:txBody>
      </p:sp>
      <p:sp>
        <p:nvSpPr>
          <p:cNvPr id="58371" name="Rectangle 5"/>
          <p:cNvSpPr>
            <a:spLocks noChangeArrowheads="1"/>
          </p:cNvSpPr>
          <p:nvPr/>
        </p:nvSpPr>
        <p:spPr bwMode="auto">
          <a:xfrm>
            <a:off x="6699250" y="2089150"/>
            <a:ext cx="2127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/>
              <a:t>Gabi Torres</a:t>
            </a:r>
          </a:p>
        </p:txBody>
      </p:sp>
      <p:sp>
        <p:nvSpPr>
          <p:cNvPr id="37892" name="Content Placeholder 12"/>
          <p:cNvSpPr txBox="1">
            <a:spLocks/>
          </p:cNvSpPr>
          <p:nvPr/>
        </p:nvSpPr>
        <p:spPr bwMode="auto">
          <a:xfrm>
            <a:off x="4611688" y="2457450"/>
            <a:ext cx="3836987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2015 Club Races &amp; Competitions:</a:t>
            </a:r>
            <a:endParaRPr 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National Club Challenge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Trimania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Team Challenge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Rock Creek Park Spooky Sprint 5k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10x Mid-Atlantic Regional Club Champions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endParaRPr lang="en-US" dirty="0">
              <a:latin typeface="Tw Cen MT" charset="0"/>
            </a:endParaRPr>
          </a:p>
        </p:txBody>
      </p:sp>
      <p:sp>
        <p:nvSpPr>
          <p:cNvPr id="37893" name="Content Placeholder 12"/>
          <p:cNvSpPr txBox="1">
            <a:spLocks/>
          </p:cNvSpPr>
          <p:nvPr/>
        </p:nvSpPr>
        <p:spPr bwMode="auto">
          <a:xfrm>
            <a:off x="620713" y="3152775"/>
            <a:ext cx="3833812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Thanks to our Training and Racing Leads:</a:t>
            </a:r>
            <a:endParaRPr 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Pro-Triathlete John Kenny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Amanda </a:t>
            </a:r>
            <a:r>
              <a:rPr lang="en-US" sz="14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Melillo</a:t>
            </a:r>
            <a:endParaRPr 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Sarah </a:t>
            </a:r>
            <a:r>
              <a:rPr lang="en-US" sz="14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Lifsey</a:t>
            </a:r>
            <a:endParaRPr 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Kathleen McDonnell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Hillary Peabody &amp; Team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Hilary Cairns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Mark </a:t>
            </a:r>
            <a:r>
              <a:rPr lang="en-US" sz="14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Raugust</a:t>
            </a:r>
            <a:endParaRPr 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Meghann</a:t>
            </a: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Jones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Daniel </a:t>
            </a:r>
            <a:r>
              <a:rPr lang="en-US" sz="1400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Riegel</a:t>
            </a:r>
            <a:endParaRPr lang="en-US" sz="1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Amanda Chadwick</a:t>
            </a:r>
          </a:p>
          <a:p>
            <a:pPr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4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Tuan Nguyen</a:t>
            </a:r>
          </a:p>
        </p:txBody>
      </p:sp>
      <p:sp>
        <p:nvSpPr>
          <p:cNvPr id="58374" name="Rectangle 8"/>
          <p:cNvSpPr>
            <a:spLocks noChangeArrowheads="1"/>
          </p:cNvSpPr>
          <p:nvPr/>
        </p:nvSpPr>
        <p:spPr bwMode="auto">
          <a:xfrm>
            <a:off x="6394450" y="20701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8375" name="Picture 34" descr="Gabi_Raleigh7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7075" y="660400"/>
            <a:ext cx="13716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8376" name="Shape 247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54525" y="4078288"/>
            <a:ext cx="3878263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Elizabeth Corona</a:t>
            </a:r>
          </a:p>
          <a:p>
            <a:pPr eaLnBrk="1" hangingPunct="1"/>
            <a:r>
              <a:rPr lang="en-US" smtClean="0"/>
              <a:t>Director of Community Groups</a:t>
            </a:r>
          </a:p>
        </p:txBody>
      </p:sp>
      <p:sp>
        <p:nvSpPr>
          <p:cNvPr id="6041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Community Groups</a:t>
            </a:r>
          </a:p>
        </p:txBody>
      </p:sp>
      <p:pic>
        <p:nvPicPr>
          <p:cNvPr id="60419" name="Picture 1"/>
          <p:cNvPicPr>
            <a:picLocks noChangeAspect="1"/>
          </p:cNvPicPr>
          <p:nvPr/>
        </p:nvPicPr>
        <p:blipFill>
          <a:blip r:embed="rId3"/>
          <a:srcRect l="15073" t="3969" b="43491"/>
          <a:stretch>
            <a:fillRect/>
          </a:stretch>
        </p:blipFill>
        <p:spPr bwMode="auto">
          <a:xfrm>
            <a:off x="7326313" y="1174750"/>
            <a:ext cx="1498600" cy="164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Community Groups</a:t>
            </a:r>
          </a:p>
        </p:txBody>
      </p:sp>
      <p:sp>
        <p:nvSpPr>
          <p:cNvPr id="41986" name="Content Placeholder 12"/>
          <p:cNvSpPr txBox="1">
            <a:spLocks/>
          </p:cNvSpPr>
          <p:nvPr/>
        </p:nvSpPr>
        <p:spPr bwMode="auto">
          <a:xfrm>
            <a:off x="612775" y="1658938"/>
            <a:ext cx="7929563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 err="1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TriOut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–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A community group of gay, lesbian, </a:t>
            </a:r>
            <a:r>
              <a:rPr lang="en-US" sz="1600" dirty="0" err="1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bixsexual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, and transgender (LGBT) Club members and friends looking to train, socialize, and interact. All levels are welcome.</a:t>
            </a:r>
            <a:endParaRPr lang="en-US" sz="16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Montgomery County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(“Mafia”)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– A community group of Club members who live, work, and/or train in Montgomery County, MD. All levels are welcome.</a:t>
            </a:r>
            <a:endParaRPr lang="en-US" sz="1600" dirty="0">
              <a:latin typeface="+mn-lt"/>
              <a:cs typeface="Arial" panose="020B0604020202020204" pitchFamily="34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Capitol Hill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– A community group of Club members who live, work, and/or train on Capitol Hill. All levels are welcome.</a:t>
            </a:r>
            <a:endParaRPr lang="en-US" sz="16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Slow to Moderate Pace Group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 – A community group of the club's members who multi-sport athletes who swim, bike, or run at a moderate to slower pace.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b="1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Fairfax Alexandria Arlington Springfield Training Group (FAAST) </a:t>
            </a:r>
            <a:r>
              <a:rPr lang="en-US" sz="1600" dirty="0">
                <a:solidFill>
                  <a:srgbClr val="000000"/>
                </a:solidFill>
                <a:latin typeface="+mn-lt"/>
                <a:ea typeface="Questrial"/>
                <a:cs typeface="Arial" panose="020B0604020202020204" pitchFamily="34" charset="0"/>
                <a:sym typeface="Questrial"/>
              </a:rPr>
              <a:t>– Geographic based community group of Club members who live, work, and/or train in the Alexandria area. All levels are welcome.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endParaRPr lang="en-US" sz="16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If you are interested in forming and leading/co-leading a community group contact Elizabeth Corona at 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  <a:hlinkClick r:id="rId3"/>
              </a:rPr>
              <a:t>community@dctriclub.org</a:t>
            </a:r>
            <a:r>
              <a:rPr lang="en-US" sz="16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Gear &amp; Merchandise</a:t>
            </a:r>
          </a:p>
        </p:txBody>
      </p:sp>
      <p:sp>
        <p:nvSpPr>
          <p:cNvPr id="13" name="Content Placeholder 12"/>
          <p:cNvSpPr txBox="1">
            <a:spLocks/>
          </p:cNvSpPr>
          <p:nvPr/>
        </p:nvSpPr>
        <p:spPr>
          <a:xfrm>
            <a:off x="612775" y="1581150"/>
            <a:ext cx="6859588" cy="2419350"/>
          </a:xfrm>
          <a:prstGeom prst="rect">
            <a:avLst/>
          </a:prstGeom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</a:pPr>
            <a:endParaRPr lang="en-US" sz="1400">
              <a:solidFill>
                <a:srgbClr val="000000"/>
              </a:solidFill>
              <a:latin typeface="Tw Cen MT" charset="0"/>
              <a:ea typeface="Arial" pitchFamily="-72" charset="0"/>
              <a:cs typeface="Arial" pitchFamily="-72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endParaRPr lang="en-US" sz="140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</a:pPr>
            <a:endParaRPr lang="en-US" sz="1400">
              <a:latin typeface="Tw Cen MT" charset="0"/>
            </a:endParaRPr>
          </a:p>
        </p:txBody>
      </p:sp>
      <p:sp>
        <p:nvSpPr>
          <p:cNvPr id="64516" name="Rectangle 7"/>
          <p:cNvSpPr>
            <a:spLocks noChangeArrowheads="1"/>
          </p:cNvSpPr>
          <p:nvPr/>
        </p:nvSpPr>
        <p:spPr bwMode="auto">
          <a:xfrm>
            <a:off x="7150100" y="2006600"/>
            <a:ext cx="161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i="1">
                <a:solidFill>
                  <a:srgbClr val="000000"/>
                </a:solidFill>
              </a:rPr>
              <a:t>Jen Hartz</a:t>
            </a:r>
            <a:endParaRPr lang="en-US" sz="1400"/>
          </a:p>
        </p:txBody>
      </p:sp>
      <p:pic>
        <p:nvPicPr>
          <p:cNvPr id="64517" name="Picture 1030" descr="Jen Hartz cro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0100" y="384175"/>
            <a:ext cx="1616075" cy="1622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4518" name="Rectangle 6"/>
          <p:cNvSpPr>
            <a:spLocks noChangeArrowheads="1"/>
          </p:cNvSpPr>
          <p:nvPr/>
        </p:nvSpPr>
        <p:spPr bwMode="auto">
          <a:xfrm>
            <a:off x="3429000" y="2665413"/>
            <a:ext cx="754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endParaRPr lang="en-US" sz="16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4519" name="Rectangle 7"/>
          <p:cNvSpPr>
            <a:spLocks noChangeArrowheads="1"/>
          </p:cNvSpPr>
          <p:nvPr/>
        </p:nvSpPr>
        <p:spPr bwMode="auto">
          <a:xfrm>
            <a:off x="3429000" y="2665413"/>
            <a:ext cx="7540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lvl="1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endParaRPr lang="en-US" sz="16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64520" name="Content Placeholder 12"/>
          <p:cNvSpPr txBox="1">
            <a:spLocks/>
          </p:cNvSpPr>
          <p:nvPr/>
        </p:nvSpPr>
        <p:spPr bwMode="auto">
          <a:xfrm>
            <a:off x="612775" y="1833563"/>
            <a:ext cx="7929563" cy="471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 b="1">
                <a:solidFill>
                  <a:srgbClr val="000000"/>
                </a:solidFill>
                <a:latin typeface="Tw Cen MT" charset="0"/>
              </a:rPr>
              <a:t>Shop </a:t>
            </a:r>
            <a:r>
              <a:rPr lang="en-US" sz="1600">
                <a:solidFill>
                  <a:srgbClr val="000000"/>
                </a:solidFill>
                <a:latin typeface="Tw Cen MT" charset="0"/>
              </a:rPr>
              <a:t>- Full functionality will return by January 1, 2016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 b="1">
                <a:solidFill>
                  <a:srgbClr val="000000"/>
                </a:solidFill>
                <a:latin typeface="Tw Cen MT" charset="0"/>
              </a:rPr>
              <a:t>API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>
                <a:latin typeface="Tw Cen MT" charset="0"/>
              </a:rPr>
              <a:t>API is a full service branded merchandise agency and ecommerce fulfillment company located in Lanham, MD</a:t>
            </a: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>
                <a:solidFill>
                  <a:srgbClr val="000000"/>
                </a:solidFill>
                <a:latin typeface="Tw Cen MT" charset="0"/>
              </a:rPr>
              <a:t>They will be handling all our</a:t>
            </a:r>
            <a:r>
              <a:rPr lang="en-US" sz="1600">
                <a:latin typeface="Tw Cen MT" charset="0"/>
              </a:rPr>
              <a:t> gear purchasing, procurement, shipping and customer service needs</a:t>
            </a:r>
            <a:endParaRPr lang="en-US" sz="160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 b="1">
                <a:solidFill>
                  <a:srgbClr val="000000"/>
                </a:solidFill>
                <a:latin typeface="Tw Cen MT" charset="0"/>
              </a:rPr>
              <a:t>Under Armour Running Gear</a:t>
            </a:r>
            <a:endParaRPr lang="en-US" sz="1600">
              <a:solidFill>
                <a:srgbClr val="000000"/>
              </a:solidFill>
              <a:latin typeface="Tw Cen MT" charset="0"/>
            </a:endParaRPr>
          </a:p>
          <a:p>
            <a:pPr marL="776288" lvl="1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>
                <a:solidFill>
                  <a:srgbClr val="000000"/>
                </a:solidFill>
                <a:latin typeface="Tw Cen MT" charset="0"/>
              </a:rPr>
              <a:t>Running singlets and other UA gear will be debuted in early Spring 2016 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 b="1">
                <a:solidFill>
                  <a:srgbClr val="000000"/>
                </a:solidFill>
                <a:latin typeface="Tw Cen MT" charset="0"/>
              </a:rPr>
              <a:t>Louis Garneau Fit Kit </a:t>
            </a:r>
            <a:r>
              <a:rPr lang="en-US" sz="1600">
                <a:solidFill>
                  <a:srgbClr val="000000"/>
                </a:solidFill>
                <a:latin typeface="Tw Cen MT" charset="0"/>
              </a:rPr>
              <a:t>– We will have the LG Fit Kit at various TBD events and locations through-out the area mid-Feb to mid-March 2016. Keep an eye out for those announcements.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endParaRPr lang="en-US" sz="160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</a:pPr>
            <a:r>
              <a:rPr lang="en-US" sz="1600">
                <a:solidFill>
                  <a:srgbClr val="000000"/>
                </a:solidFill>
                <a:latin typeface="Tw Cen MT" charset="0"/>
              </a:rPr>
              <a:t>If you have ideas or suggestions or want to help with our LG fit kit and gear purchasing events, please e-mail </a:t>
            </a:r>
            <a:r>
              <a:rPr lang="en-US" sz="1600">
                <a:solidFill>
                  <a:srgbClr val="000000"/>
                </a:solidFill>
                <a:latin typeface="Tw Cen MT" charset="0"/>
                <a:hlinkClick r:id="rId4"/>
              </a:rPr>
              <a:t>gear@dctriclub.org</a:t>
            </a:r>
            <a:r>
              <a:rPr lang="en-US" sz="1600">
                <a:solidFill>
                  <a:srgbClr val="000000"/>
                </a:solidFill>
                <a:latin typeface="Tw Cen MT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ext Placeholder 8"/>
          <p:cNvSpPr>
            <a:spLocks noGrp="1"/>
          </p:cNvSpPr>
          <p:nvPr>
            <p:ph type="body" idx="4294967295"/>
          </p:nvPr>
        </p:nvSpPr>
        <p:spPr>
          <a:xfrm>
            <a:off x="1154113" y="2743200"/>
            <a:ext cx="7340600" cy="1673225"/>
          </a:xfrm>
        </p:spPr>
        <p:txBody>
          <a:bodyPr/>
          <a:lstStyle/>
          <a:p>
            <a:pPr marL="0" indent="0" eaLnBrk="1" hangingPunct="1">
              <a:buFont typeface="Wingdings" pitchFamily="-72" charset="2"/>
              <a:buNone/>
            </a:pPr>
            <a:r>
              <a:rPr lang="en-US" sz="2800" smtClean="0">
                <a:solidFill>
                  <a:schemeClr val="tx2"/>
                </a:solidFill>
              </a:rPr>
              <a:t>Pablo Torres </a:t>
            </a:r>
          </a:p>
          <a:p>
            <a:pPr marL="0" indent="0" eaLnBrk="1" hangingPunct="1">
              <a:buFont typeface="Wingdings" pitchFamily="-72" charset="2"/>
              <a:buNone/>
            </a:pPr>
            <a:r>
              <a:rPr lang="en-US" sz="2800" smtClean="0">
                <a:solidFill>
                  <a:schemeClr val="tx2"/>
                </a:solidFill>
              </a:rPr>
              <a:t>Director of Partnerships</a:t>
            </a:r>
          </a:p>
        </p:txBody>
      </p:sp>
      <p:sp>
        <p:nvSpPr>
          <p:cNvPr id="66562" name="Title 7"/>
          <p:cNvSpPr>
            <a:spLocks noGrp="1"/>
          </p:cNvSpPr>
          <p:nvPr>
            <p:ph type="title" idx="4294967295"/>
          </p:nvPr>
        </p:nvSpPr>
        <p:spPr>
          <a:xfrm>
            <a:off x="1371600" y="1600200"/>
            <a:ext cx="7620000" cy="9906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rgbClr val="FFFFFF"/>
                </a:solidFill>
              </a:rPr>
              <a:t>Partnerships	</a:t>
            </a:r>
          </a:p>
        </p:txBody>
      </p:sp>
      <p:pic>
        <p:nvPicPr>
          <p:cNvPr id="66563" name="Shape 27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40600" y="1371600"/>
            <a:ext cx="1397000" cy="1371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5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Local Partners</a:t>
            </a:r>
          </a:p>
        </p:txBody>
      </p:sp>
      <p:pic>
        <p:nvPicPr>
          <p:cNvPr id="68610" name="Picture 12" descr="Sports&amp;Spina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85988" y="4667250"/>
            <a:ext cx="1725612" cy="172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Picture 7" descr="PotomacRiverRunning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5175" y="3470275"/>
            <a:ext cx="2095500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2" name="Picture 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2838" y="3119438"/>
            <a:ext cx="14954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4" descr="http://www.rosept.com/sites/all/themes/roseptg/css/images/transparency.png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638" y="-46038"/>
            <a:ext cx="19050" cy="1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1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48325" y="3325813"/>
            <a:ext cx="2970213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5" name="AutoShape 6" descr="Displaying BikeRackSquareIco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6" name="AutoShape 8" descr="Displaying BikeRackSquareIcon.jpg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7" name="AutoShape 10" descr="Displaying BikeRackSquareIcon.jpg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8" name="AutoShape 12" descr="Displaying BikeRackSquareIcon.jpg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8619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83163" y="4814888"/>
            <a:ext cx="13716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0" name="Shape 382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49350" y="1712913"/>
            <a:ext cx="1173163" cy="161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1" name="Shape 383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87738" y="1587500"/>
            <a:ext cx="16605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22" name="Shape 384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83225" y="1874838"/>
            <a:ext cx="3332163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/>
              <a:t>Online/National Partners</a:t>
            </a:r>
          </a:p>
        </p:txBody>
      </p:sp>
      <p:pic>
        <p:nvPicPr>
          <p:cNvPr id="69634" name="Shape 393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0238" y="1873250"/>
            <a:ext cx="2576512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5" name="Shape 392"/>
          <p:cNvPicPr preferRelativeResize="0">
            <a:picLocks/>
          </p:cNvPicPr>
          <p:nvPr/>
        </p:nvPicPr>
        <p:blipFill>
          <a:blip r:embed="rId3"/>
          <a:srcRect t="-33638" b="-33638"/>
          <a:stretch>
            <a:fillRect/>
          </a:stretch>
        </p:blipFill>
        <p:spPr bwMode="auto">
          <a:xfrm>
            <a:off x="4967288" y="1697038"/>
            <a:ext cx="228282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Shape 394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4238" y="3249613"/>
            <a:ext cx="34480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Shape 395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76750" y="3124200"/>
            <a:ext cx="4203700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Shape 396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71888" y="4287838"/>
            <a:ext cx="1609725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/>
              <a:t>Financial Report - Growth 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-86463" y="1035813"/>
          <a:ext cx="9275823" cy="64714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Racing Partners</a:t>
            </a:r>
          </a:p>
        </p:txBody>
      </p:sp>
      <p:pic>
        <p:nvPicPr>
          <p:cNvPr id="70658" name="Shape 411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4013" y="1719263"/>
            <a:ext cx="1905000" cy="97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Shape 41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013" y="2981325"/>
            <a:ext cx="181927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0" name="Shape 40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2775" y="4224338"/>
            <a:ext cx="1501775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Shape 407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49575" y="4672013"/>
            <a:ext cx="2733675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Shape 403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38425" y="3314700"/>
            <a:ext cx="1500188" cy="118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Shape 404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35213" y="1951038"/>
            <a:ext cx="1803400" cy="74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Shape 408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24375" y="2554288"/>
            <a:ext cx="1531938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5" name="Shape 410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197600" y="1712913"/>
            <a:ext cx="2132013" cy="140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6" name="Shape 405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70650" y="3314700"/>
            <a:ext cx="1804988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7" name="Shape 406"/>
          <p:cNvPicPr preferRelativeResize="0"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97600" y="4672013"/>
            <a:ext cx="207803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Title 1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700" smtClean="0"/>
              <a:t>Contributors, Affiliates, and </a:t>
            </a:r>
            <a:br>
              <a:rPr lang="en-US" sz="3700" smtClean="0"/>
            </a:br>
            <a:r>
              <a:rPr lang="en-US" sz="3700" smtClean="0"/>
              <a:t>Additional Discount Providers</a:t>
            </a:r>
            <a:r>
              <a:rPr lang="en-US" smtClean="0"/>
              <a:t> </a:t>
            </a:r>
          </a:p>
        </p:txBody>
      </p:sp>
      <p:pic>
        <p:nvPicPr>
          <p:cNvPr id="72706" name="Shape 424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2988" y="1830388"/>
            <a:ext cx="1751012" cy="112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Shape 425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7088" y="3495675"/>
            <a:ext cx="2120900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Shape 426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8713" y="1830388"/>
            <a:ext cx="45529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itle 1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z="3700" smtClean="0"/>
              <a:t>USA Triathlon</a:t>
            </a:r>
            <a:r>
              <a:rPr lang="en-US" smtClean="0"/>
              <a:t> </a:t>
            </a:r>
          </a:p>
        </p:txBody>
      </p:sp>
      <p:sp>
        <p:nvSpPr>
          <p:cNvPr id="109575" name="Content Placeholder 12"/>
          <p:cNvSpPr txBox="1">
            <a:spLocks/>
          </p:cNvSpPr>
          <p:nvPr/>
        </p:nvSpPr>
        <p:spPr bwMode="auto">
          <a:xfrm>
            <a:off x="612775" y="1658938"/>
            <a:ext cx="3594100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Cory Churches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	Chair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	USA Triathlon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	Mid-Atlantic Region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None/>
              <a:defRPr/>
            </a:pPr>
            <a:endParaRPr lang="en-US" sz="2800" dirty="0">
              <a:solidFill>
                <a:srgbClr val="000000"/>
              </a:solidFill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buFont typeface="Wingdings" pitchFamily="-72" charset="2"/>
              <a:buChar char=""/>
              <a:defRPr/>
            </a:pPr>
            <a:r>
              <a:rPr lang="en-US" sz="2800" dirty="0">
                <a:solidFill>
                  <a:srgbClr val="000000"/>
                </a:solidFill>
                <a:latin typeface="+mn-lt"/>
              </a:rPr>
              <a:t>2016 News</a:t>
            </a:r>
            <a:endParaRPr lang="en-US" sz="1400" dirty="0">
              <a:solidFill>
                <a:srgbClr val="000000"/>
              </a:solidFill>
              <a:latin typeface="+mn-lt"/>
            </a:endParaRPr>
          </a:p>
          <a:p>
            <a:pPr marL="319088" indent="-319088" defTabSz="91440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-72" charset="2"/>
              <a:buNone/>
              <a:defRPr/>
            </a:pPr>
            <a:endParaRPr lang="en-US" sz="1400" dirty="0">
              <a:latin typeface="Tw Cen MT" charset="0"/>
            </a:endParaRPr>
          </a:p>
        </p:txBody>
      </p:sp>
      <p:pic>
        <p:nvPicPr>
          <p:cNvPr id="74755" name="Shape 438"/>
          <p:cNvPicPr preferRelativeResize="0">
            <a:picLocks noChangeAspect="1" noChangeArrowheads="1"/>
          </p:cNvPicPr>
          <p:nvPr/>
        </p:nvPicPr>
        <p:blipFill>
          <a:blip r:embed="rId3"/>
          <a:srcRect l="-32033" r="-32033"/>
          <a:stretch>
            <a:fillRect/>
          </a:stretch>
        </p:blipFill>
        <p:spPr bwMode="auto">
          <a:xfrm>
            <a:off x="4918075" y="3462338"/>
            <a:ext cx="3529013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756" name="Shape 439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18075" y="2097088"/>
            <a:ext cx="3009900" cy="71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Text Placeholder 8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750175" cy="1673225"/>
          </a:xfrm>
        </p:spPr>
        <p:txBody>
          <a:bodyPr/>
          <a:lstStyle/>
          <a:p>
            <a:pPr eaLnBrk="1" hangingPunct="1"/>
            <a:r>
              <a:rPr lang="en-US" smtClean="0"/>
              <a:t>Angela Norcross</a:t>
            </a:r>
          </a:p>
          <a:p>
            <a:pPr eaLnBrk="1" hangingPunct="1"/>
            <a:r>
              <a:rPr lang="en-US" smtClean="0"/>
              <a:t>Director of Club Events</a:t>
            </a:r>
          </a:p>
        </p:txBody>
      </p:sp>
      <p:sp>
        <p:nvSpPr>
          <p:cNvPr id="7680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Volunteer Recognition</a:t>
            </a:r>
          </a:p>
        </p:txBody>
      </p:sp>
      <p:pic>
        <p:nvPicPr>
          <p:cNvPr id="76803" name="Picture 3" descr="ARN cropp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94575" y="1325563"/>
            <a:ext cx="1597025" cy="1597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Volunteer Recognition</a:t>
            </a:r>
            <a:endParaRPr lang="en-US" smtClean="0">
              <a:solidFill>
                <a:srgbClr val="FF0000"/>
              </a:solidFill>
            </a:endParaRPr>
          </a:p>
        </p:txBody>
      </p:sp>
      <p:sp>
        <p:nvSpPr>
          <p:cNvPr id="78850" name="Content Placeholder 1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1409700"/>
          </a:xfrm>
        </p:spPr>
        <p:txBody>
          <a:bodyPr/>
          <a:lstStyle/>
          <a:p>
            <a:pPr eaLnBrk="1" hangingPunct="1"/>
            <a:r>
              <a:rPr lang="en-US" sz="1400" smtClean="0"/>
              <a:t>Volunteers are key to our success!</a:t>
            </a:r>
          </a:p>
          <a:p>
            <a:pPr eaLnBrk="1" hangingPunct="1"/>
            <a:r>
              <a:rPr lang="en-US" sz="1400" smtClean="0"/>
              <a:t>In 2015, club members donated more than </a:t>
            </a:r>
            <a:r>
              <a:rPr lang="en-US" sz="1400" b="1" smtClean="0"/>
              <a:t>5,000 hours of their collective time</a:t>
            </a:r>
            <a:endParaRPr lang="en-US" sz="1400" smtClean="0"/>
          </a:p>
          <a:p>
            <a:pPr eaLnBrk="1" hangingPunct="1"/>
            <a:r>
              <a:rPr lang="en-US" sz="1400" smtClean="0"/>
              <a:t>Hundreds of members volunteered their time in 2015 to support the club and our partners</a:t>
            </a:r>
          </a:p>
          <a:p>
            <a:pPr eaLnBrk="1" hangingPunct="1"/>
            <a:r>
              <a:rPr lang="en-US" sz="1400" smtClean="0"/>
              <a:t>The following members were recognized by their peers as going above and beyond…</a:t>
            </a:r>
          </a:p>
          <a:p>
            <a:pPr eaLnBrk="1" hangingPunct="1"/>
            <a:endParaRPr lang="en-US" sz="1400" smtClean="0"/>
          </a:p>
        </p:txBody>
      </p:sp>
      <p:sp>
        <p:nvSpPr>
          <p:cNvPr id="78851" name="Rectangle 4"/>
          <p:cNvSpPr>
            <a:spLocks noChangeArrowheads="1"/>
          </p:cNvSpPr>
          <p:nvPr/>
        </p:nvSpPr>
        <p:spPr bwMode="auto">
          <a:xfrm>
            <a:off x="1020763" y="3009900"/>
            <a:ext cx="2044700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Amanda Chadwick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Pam Simmonds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Will Grant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Cat Myung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Allison Nordberg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Amanda Melillo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Ed Moser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Kathleen McDonnell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Sarah Lifsey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Rob Read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endParaRPr lang="en-US" sz="1400">
              <a:solidFill>
                <a:srgbClr val="000000"/>
              </a:solidFill>
              <a:latin typeface="Tw Cen MT" charset="0"/>
            </a:endParaRPr>
          </a:p>
        </p:txBody>
      </p:sp>
      <p:sp>
        <p:nvSpPr>
          <p:cNvPr id="78852" name="Rectangle 5"/>
          <p:cNvSpPr>
            <a:spLocks noChangeArrowheads="1"/>
          </p:cNvSpPr>
          <p:nvPr/>
        </p:nvSpPr>
        <p:spPr bwMode="auto">
          <a:xfrm>
            <a:off x="3378200" y="3009900"/>
            <a:ext cx="2259013" cy="301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Tuan Nguyen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Jason Brez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Mark Raugust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David Eng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Jason Crawford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Dominique Mack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Mark Myley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Paige Wooden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Ali Davis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Patrick Morand</a:t>
            </a:r>
          </a:p>
        </p:txBody>
      </p:sp>
      <p:sp>
        <p:nvSpPr>
          <p:cNvPr id="78853" name="Rectangle 7"/>
          <p:cNvSpPr>
            <a:spLocks noChangeArrowheads="1"/>
          </p:cNvSpPr>
          <p:nvPr/>
        </p:nvSpPr>
        <p:spPr bwMode="auto">
          <a:xfrm>
            <a:off x="5857875" y="3032125"/>
            <a:ext cx="2259013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Cindy Hutchings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Kyle Simpson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Joyce Jones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Hernando Herrera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Jen Carroll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Magnus Solheim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Nicole Armbruster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Heather Barbier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</a:pPr>
            <a:r>
              <a:rPr lang="en-US" sz="1400">
                <a:solidFill>
                  <a:srgbClr val="000000"/>
                </a:solidFill>
                <a:latin typeface="Tw Cen MT" charset="0"/>
              </a:rPr>
              <a:t>Axel Kirstetter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Rachel Dolan</a:t>
            </a:r>
          </a:p>
          <a:p>
            <a:pPr eaLnBrk="1" hangingPunct="1"/>
            <a:r>
              <a:rPr lang="en-US" smtClean="0"/>
              <a:t>Secretary</a:t>
            </a:r>
          </a:p>
        </p:txBody>
      </p:sp>
      <p:sp>
        <p:nvSpPr>
          <p:cNvPr id="79874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2016 Board of Directors</a:t>
            </a:r>
            <a:br>
              <a:rPr lang="en-US" smtClean="0"/>
            </a:br>
            <a:r>
              <a:rPr lang="en-US" smtClean="0"/>
              <a:t> &amp; Staff</a:t>
            </a:r>
          </a:p>
        </p:txBody>
      </p:sp>
      <p:pic>
        <p:nvPicPr>
          <p:cNvPr id="79875" name="Picture 1"/>
          <p:cNvPicPr>
            <a:picLocks noChangeAspect="1"/>
          </p:cNvPicPr>
          <p:nvPr/>
        </p:nvPicPr>
        <p:blipFill>
          <a:blip r:embed="rId2"/>
          <a:srcRect l="25655" t="23985" r="15305" b="16447"/>
          <a:stretch>
            <a:fillRect/>
          </a:stretch>
        </p:blipFill>
        <p:spPr bwMode="auto">
          <a:xfrm>
            <a:off x="7516813" y="1230313"/>
            <a:ext cx="1223962" cy="164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2016 Board of Directors</a:t>
            </a:r>
          </a:p>
        </p:txBody>
      </p:sp>
      <p:sp>
        <p:nvSpPr>
          <p:cNvPr id="80898" name="Rectangle 14"/>
          <p:cNvSpPr>
            <a:spLocks noChangeArrowheads="1"/>
          </p:cNvSpPr>
          <p:nvPr/>
        </p:nvSpPr>
        <p:spPr bwMode="auto">
          <a:xfrm>
            <a:off x="4124325" y="3044825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Rachel Dolan</a:t>
            </a:r>
          </a:p>
        </p:txBody>
      </p:sp>
      <p:sp>
        <p:nvSpPr>
          <p:cNvPr id="80899" name="Rectangle 17"/>
          <p:cNvSpPr>
            <a:spLocks noChangeArrowheads="1"/>
          </p:cNvSpPr>
          <p:nvPr/>
        </p:nvSpPr>
        <p:spPr bwMode="auto">
          <a:xfrm>
            <a:off x="728663" y="3044825"/>
            <a:ext cx="12080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Justin Bauer</a:t>
            </a:r>
          </a:p>
        </p:txBody>
      </p:sp>
      <p:sp>
        <p:nvSpPr>
          <p:cNvPr id="80900" name="Rectangle 18"/>
          <p:cNvSpPr>
            <a:spLocks noChangeArrowheads="1"/>
          </p:cNvSpPr>
          <p:nvPr/>
        </p:nvSpPr>
        <p:spPr bwMode="auto">
          <a:xfrm>
            <a:off x="5813425" y="4795838"/>
            <a:ext cx="1208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Becky Hirselj</a:t>
            </a:r>
          </a:p>
        </p:txBody>
      </p:sp>
      <p:sp>
        <p:nvSpPr>
          <p:cNvPr id="80901" name="Rectangle 19"/>
          <p:cNvSpPr>
            <a:spLocks noChangeArrowheads="1"/>
          </p:cNvSpPr>
          <p:nvPr/>
        </p:nvSpPr>
        <p:spPr bwMode="auto">
          <a:xfrm>
            <a:off x="7470775" y="3044825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Bryan Frank</a:t>
            </a:r>
          </a:p>
        </p:txBody>
      </p:sp>
      <p:sp>
        <p:nvSpPr>
          <p:cNvPr id="80902" name="Rectangle 21"/>
          <p:cNvSpPr>
            <a:spLocks noChangeArrowheads="1"/>
          </p:cNvSpPr>
          <p:nvPr/>
        </p:nvSpPr>
        <p:spPr bwMode="auto">
          <a:xfrm>
            <a:off x="728663" y="6484938"/>
            <a:ext cx="13128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Cat Myung</a:t>
            </a:r>
          </a:p>
        </p:txBody>
      </p:sp>
      <p:sp>
        <p:nvSpPr>
          <p:cNvPr id="80903" name="Rectangle 22"/>
          <p:cNvSpPr>
            <a:spLocks noChangeArrowheads="1"/>
          </p:cNvSpPr>
          <p:nvPr/>
        </p:nvSpPr>
        <p:spPr bwMode="auto">
          <a:xfrm>
            <a:off x="5813425" y="6484938"/>
            <a:ext cx="1208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Gabi Torres</a:t>
            </a:r>
          </a:p>
        </p:txBody>
      </p:sp>
      <p:sp>
        <p:nvSpPr>
          <p:cNvPr id="80904" name="Rectangle 23"/>
          <p:cNvSpPr>
            <a:spLocks noChangeArrowheads="1"/>
          </p:cNvSpPr>
          <p:nvPr/>
        </p:nvSpPr>
        <p:spPr bwMode="auto">
          <a:xfrm>
            <a:off x="5813425" y="3044825"/>
            <a:ext cx="12080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Matt Ferguson</a:t>
            </a:r>
          </a:p>
        </p:txBody>
      </p:sp>
      <p:sp>
        <p:nvSpPr>
          <p:cNvPr id="80905" name="Rectangle 24"/>
          <p:cNvSpPr>
            <a:spLocks noChangeArrowheads="1"/>
          </p:cNvSpPr>
          <p:nvPr/>
        </p:nvSpPr>
        <p:spPr bwMode="auto">
          <a:xfrm>
            <a:off x="4005263" y="6484938"/>
            <a:ext cx="1412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Nik Pleisch</a:t>
            </a:r>
          </a:p>
        </p:txBody>
      </p:sp>
      <p:sp>
        <p:nvSpPr>
          <p:cNvPr id="80906" name="Rectangle 25"/>
          <p:cNvSpPr>
            <a:spLocks noChangeArrowheads="1"/>
          </p:cNvSpPr>
          <p:nvPr/>
        </p:nvSpPr>
        <p:spPr bwMode="auto">
          <a:xfrm>
            <a:off x="2276475" y="3044825"/>
            <a:ext cx="13684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Elizabeth Corona</a:t>
            </a:r>
          </a:p>
        </p:txBody>
      </p:sp>
      <p:sp>
        <p:nvSpPr>
          <p:cNvPr id="80907" name="Rectangle 26"/>
          <p:cNvSpPr>
            <a:spLocks noChangeArrowheads="1"/>
          </p:cNvSpPr>
          <p:nvPr/>
        </p:nvSpPr>
        <p:spPr bwMode="auto">
          <a:xfrm>
            <a:off x="7300913" y="4800600"/>
            <a:ext cx="1482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Amanda Melillo</a:t>
            </a:r>
          </a:p>
        </p:txBody>
      </p:sp>
      <p:pic>
        <p:nvPicPr>
          <p:cNvPr id="80908" name="Picture 28" descr="IMG_0138.JPG"/>
          <p:cNvPicPr>
            <a:picLocks noChangeAspect="1"/>
          </p:cNvPicPr>
          <p:nvPr/>
        </p:nvPicPr>
        <p:blipFill>
          <a:blip r:embed="rId2"/>
          <a:srcRect l="31992" t="23419" r="37125" b="31648"/>
          <a:stretch>
            <a:fillRect/>
          </a:stretch>
        </p:blipFill>
        <p:spPr bwMode="auto">
          <a:xfrm>
            <a:off x="4005263" y="5075238"/>
            <a:ext cx="141287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09" name="Rectangle 32"/>
          <p:cNvSpPr>
            <a:spLocks noChangeArrowheads="1"/>
          </p:cNvSpPr>
          <p:nvPr/>
        </p:nvSpPr>
        <p:spPr bwMode="auto">
          <a:xfrm>
            <a:off x="2276475" y="6484938"/>
            <a:ext cx="149701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Angela Norcross</a:t>
            </a:r>
          </a:p>
        </p:txBody>
      </p:sp>
      <p:sp>
        <p:nvSpPr>
          <p:cNvPr id="80910" name="AutoShape 8" descr="https://mail-attachment.googleusercontent.com/attachment/u/0/?ui=2&amp;ik=b7d7683e35&amp;view=att&amp;th=14261a8eed62fdb4&amp;attid=0.1&amp;disp=inline&amp;safe=1&amp;zw&amp;saduie=AG9B_P_t6HW2c2kht6M_PGvsxfLL&amp;sadet=1384620333905&amp;sads=yCm8b_nrj5RpYMOIIlfIVCF-MX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sp>
        <p:nvSpPr>
          <p:cNvPr id="80911" name="AutoShape 10" descr="https://mail-attachment.googleusercontent.com/attachment/u/0/?ui=2&amp;ik=b7d7683e35&amp;view=att&amp;th=14261a8eed62fdb4&amp;attid=0.1&amp;disp=inline&amp;safe=1&amp;zw&amp;saduie=AG9B_P_t6HW2c2kht6M_PGvsxfLL&amp;sadet=1384620333905&amp;sads=yCm8b_nrj5RpYMOIIlfIVCF-MXI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sp>
        <p:nvSpPr>
          <p:cNvPr id="80912" name="AutoShape 12" descr="https://mail-attachment.googleusercontent.com/attachment/u/0/?ui=2&amp;ik=b7d7683e35&amp;view=att&amp;th=14261a8eed62fdb4&amp;attid=0.1&amp;disp=inline&amp;safe=1&amp;zw&amp;saduie=AG9B_P_t6HW2c2kht6M_PGvsxfLL&amp;sadet=1384620333905&amp;sads=yCm8b_nrj5RpYMOIIlfIVCF-MXI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pic>
        <p:nvPicPr>
          <p:cNvPr id="80913" name="Picture 1"/>
          <p:cNvPicPr>
            <a:picLocks noChangeAspect="1"/>
          </p:cNvPicPr>
          <p:nvPr/>
        </p:nvPicPr>
        <p:blipFill>
          <a:blip r:embed="rId3"/>
          <a:srcRect l="18884" t="4559" b="49060"/>
          <a:stretch>
            <a:fillRect/>
          </a:stretch>
        </p:blipFill>
        <p:spPr bwMode="auto">
          <a:xfrm>
            <a:off x="2293938" y="1603375"/>
            <a:ext cx="1350962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4" name="Picture 2"/>
          <p:cNvPicPr>
            <a:picLocks noChangeAspect="1"/>
          </p:cNvPicPr>
          <p:nvPr/>
        </p:nvPicPr>
        <p:blipFill>
          <a:blip r:embed="rId4"/>
          <a:srcRect l="13074" b="29594"/>
          <a:stretch>
            <a:fillRect/>
          </a:stretch>
        </p:blipFill>
        <p:spPr bwMode="auto">
          <a:xfrm>
            <a:off x="2370138" y="5075238"/>
            <a:ext cx="13335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15" name="Picture 3"/>
          <p:cNvPicPr>
            <a:picLocks noChangeAspect="1"/>
          </p:cNvPicPr>
          <p:nvPr/>
        </p:nvPicPr>
        <p:blipFill>
          <a:blip r:embed="rId5"/>
          <a:srcRect l="46284" t="36348" r="20370" b="35715"/>
          <a:stretch>
            <a:fillRect/>
          </a:stretch>
        </p:blipFill>
        <p:spPr bwMode="auto">
          <a:xfrm>
            <a:off x="709613" y="1603375"/>
            <a:ext cx="12271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16" name="Rectangle 32"/>
          <p:cNvSpPr>
            <a:spLocks noChangeArrowheads="1"/>
          </p:cNvSpPr>
          <p:nvPr/>
        </p:nvSpPr>
        <p:spPr bwMode="auto">
          <a:xfrm>
            <a:off x="2276475" y="4773613"/>
            <a:ext cx="13843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Tania Grollman</a:t>
            </a:r>
          </a:p>
        </p:txBody>
      </p:sp>
      <p:sp>
        <p:nvSpPr>
          <p:cNvPr id="80917" name="Rectangle 22"/>
          <p:cNvSpPr>
            <a:spLocks noChangeArrowheads="1"/>
          </p:cNvSpPr>
          <p:nvPr/>
        </p:nvSpPr>
        <p:spPr bwMode="auto">
          <a:xfrm>
            <a:off x="7416800" y="6484938"/>
            <a:ext cx="1208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Pablo Torres</a:t>
            </a:r>
          </a:p>
        </p:txBody>
      </p:sp>
      <p:sp>
        <p:nvSpPr>
          <p:cNvPr id="80918" name="Rectangle 18"/>
          <p:cNvSpPr>
            <a:spLocks noChangeArrowheads="1"/>
          </p:cNvSpPr>
          <p:nvPr/>
        </p:nvSpPr>
        <p:spPr bwMode="auto">
          <a:xfrm>
            <a:off x="765175" y="4773613"/>
            <a:ext cx="12128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Liz Glomb</a:t>
            </a:r>
          </a:p>
        </p:txBody>
      </p:sp>
      <p:sp>
        <p:nvSpPr>
          <p:cNvPr id="80919" name="Rectangle 18"/>
          <p:cNvSpPr>
            <a:spLocks noChangeArrowheads="1"/>
          </p:cNvSpPr>
          <p:nvPr/>
        </p:nvSpPr>
        <p:spPr bwMode="auto">
          <a:xfrm>
            <a:off x="4124325" y="4770438"/>
            <a:ext cx="120808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Jennifer Hartz</a:t>
            </a:r>
          </a:p>
        </p:txBody>
      </p:sp>
      <p:pic>
        <p:nvPicPr>
          <p:cNvPr id="80920" name="Picture 10"/>
          <p:cNvPicPr>
            <a:picLocks noChangeAspect="1"/>
          </p:cNvPicPr>
          <p:nvPr/>
        </p:nvPicPr>
        <p:blipFill>
          <a:blip r:embed="rId6"/>
          <a:srcRect l="14285" r="20233"/>
          <a:stretch>
            <a:fillRect/>
          </a:stretch>
        </p:blipFill>
        <p:spPr bwMode="auto">
          <a:xfrm>
            <a:off x="5822950" y="1603375"/>
            <a:ext cx="119856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1" name="Picture 11"/>
          <p:cNvPicPr>
            <a:picLocks noChangeAspect="1"/>
          </p:cNvPicPr>
          <p:nvPr/>
        </p:nvPicPr>
        <p:blipFill>
          <a:blip r:embed="rId7"/>
          <a:srcRect l="16145" t="14684" r="15796"/>
          <a:stretch>
            <a:fillRect/>
          </a:stretch>
        </p:blipFill>
        <p:spPr bwMode="auto">
          <a:xfrm>
            <a:off x="3959225" y="3398838"/>
            <a:ext cx="1458913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2" name="Picture 34" descr="Gabi_Raleigh70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05475" y="507523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3" name="Picture 36" descr="Pablo_Profile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2350" y="5113338"/>
            <a:ext cx="137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4" name="Picture 1" descr="10155881_10152099700946592_7816451594213663449_n.jpg"/>
          <p:cNvPicPr>
            <a:picLocks noChangeAspect="1"/>
          </p:cNvPicPr>
          <p:nvPr/>
        </p:nvPicPr>
        <p:blipFill>
          <a:blip r:embed="rId10"/>
          <a:srcRect l="24982" t="5867" r="27235" b="43456"/>
          <a:stretch>
            <a:fillRect/>
          </a:stretch>
        </p:blipFill>
        <p:spPr bwMode="auto">
          <a:xfrm>
            <a:off x="5689600" y="3355975"/>
            <a:ext cx="138747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5" name="Picture 2" descr="581507_10102390552510450_1701653892_n.jpg"/>
          <p:cNvPicPr>
            <a:picLocks noChangeAspect="1"/>
          </p:cNvPicPr>
          <p:nvPr/>
        </p:nvPicPr>
        <p:blipFill>
          <a:blip r:embed="rId11"/>
          <a:srcRect l="26595" t="10434" r="20667" b="35989"/>
          <a:stretch>
            <a:fillRect/>
          </a:stretch>
        </p:blipFill>
        <p:spPr bwMode="auto">
          <a:xfrm>
            <a:off x="4005263" y="1603375"/>
            <a:ext cx="1354137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6" name="Picture 3" descr="1606525_10151838385046861_772579603_o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319963" y="1603375"/>
            <a:ext cx="1446212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0927" name="Rectangle 32"/>
          <p:cNvSpPr>
            <a:spLocks noChangeArrowheads="1"/>
          </p:cNvSpPr>
          <p:nvPr/>
        </p:nvSpPr>
        <p:spPr bwMode="auto">
          <a:xfrm>
            <a:off x="1144588" y="3465513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80928" name="Picture 33" descr="Liz Glomb crop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09613" y="3398838"/>
            <a:ext cx="1384300" cy="1385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29" name="Picture 35" descr="Cat Myung crop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09613" y="5048250"/>
            <a:ext cx="143192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30" name="Picture 36" descr="Amanda cropped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7319963" y="3328988"/>
            <a:ext cx="1443037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31" name="Picture 1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16163" y="3414713"/>
            <a:ext cx="1355725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/>
              <a:t>2016 Board Advisors &amp; Staff</a:t>
            </a:r>
          </a:p>
        </p:txBody>
      </p:sp>
      <p:sp>
        <p:nvSpPr>
          <p:cNvPr id="81922" name="Rectangle 25"/>
          <p:cNvSpPr>
            <a:spLocks noChangeArrowheads="1"/>
          </p:cNvSpPr>
          <p:nvPr/>
        </p:nvSpPr>
        <p:spPr bwMode="auto">
          <a:xfrm>
            <a:off x="5300663" y="4391025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Adrienne Farfalla</a:t>
            </a:r>
          </a:p>
          <a:p>
            <a:pPr algn="ctr"/>
            <a:r>
              <a:rPr lang="en-US" sz="1200">
                <a:latin typeface="Tw Cen MT" charset="0"/>
              </a:rPr>
              <a:t>Staff</a:t>
            </a:r>
          </a:p>
        </p:txBody>
      </p:sp>
      <p:sp>
        <p:nvSpPr>
          <p:cNvPr id="81923" name="Rectangle 26"/>
          <p:cNvSpPr>
            <a:spLocks noChangeArrowheads="1"/>
          </p:cNvSpPr>
          <p:nvPr/>
        </p:nvSpPr>
        <p:spPr bwMode="auto">
          <a:xfrm>
            <a:off x="3116263" y="4391025"/>
            <a:ext cx="12080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latin typeface="Tw Cen MT" charset="0"/>
              </a:rPr>
              <a:t>Rob Falk</a:t>
            </a:r>
          </a:p>
          <a:p>
            <a:pPr algn="ctr"/>
            <a:r>
              <a:rPr lang="en-US" sz="1200">
                <a:latin typeface="Tw Cen MT" charset="0"/>
              </a:rPr>
              <a:t>Legal Advisor</a:t>
            </a:r>
          </a:p>
        </p:txBody>
      </p:sp>
      <p:sp>
        <p:nvSpPr>
          <p:cNvPr id="81924" name="AutoShape 2" descr="https://mail-attachment.googleusercontent.com/attachment/u/0/?ui=2&amp;ik=b7d7683e35&amp;view=att&amp;th=14261059590eb38a&amp;attid=0.1&amp;disp=inline&amp;realattid=f_ho2vd3ri0&amp;safe=1&amp;zw&amp;saduie=AG9B_P_t6HW2c2kht6M_PGvsxfLL&amp;sadet=1384614303485&amp;sads=VDaoXxLa6WlWZ78VtUdDj4SNaO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1800">
              <a:latin typeface="Tw Cen MT" charset="0"/>
            </a:endParaRPr>
          </a:p>
        </p:txBody>
      </p:sp>
      <p:pic>
        <p:nvPicPr>
          <p:cNvPr id="81925" name="Picture 5" descr="https://scontent-a-iad.xx.fbcdn.net/hphotos-frc1/582064_10151236062313572_152668166_n.jpg"/>
          <p:cNvPicPr>
            <a:picLocks noChangeAspect="1" noChangeArrowheads="1"/>
          </p:cNvPicPr>
          <p:nvPr/>
        </p:nvPicPr>
        <p:blipFill>
          <a:blip r:embed="rId2"/>
          <a:srcRect l="51175" t="24454" b="39079"/>
          <a:stretch>
            <a:fillRect/>
          </a:stretch>
        </p:blipFill>
        <p:spPr bwMode="auto">
          <a:xfrm>
            <a:off x="2622550" y="2295525"/>
            <a:ext cx="209550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7" descr="https://fbcdn-sphotos-g-a.akamaihd.net/hphotos-ak-frc1/4220_1138931041101_8138338_n.jpg"/>
          <p:cNvPicPr>
            <a:picLocks noChangeAspect="1" noChangeArrowheads="1"/>
          </p:cNvPicPr>
          <p:nvPr/>
        </p:nvPicPr>
        <p:blipFill>
          <a:blip r:embed="rId3"/>
          <a:srcRect l="18" r="-18" b="33278"/>
          <a:stretch>
            <a:fillRect/>
          </a:stretch>
        </p:blipFill>
        <p:spPr bwMode="auto">
          <a:xfrm>
            <a:off x="4876800" y="2295525"/>
            <a:ext cx="2082800" cy="208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Nik Pleish </a:t>
            </a:r>
          </a:p>
          <a:p>
            <a:pPr eaLnBrk="1" hangingPunct="1"/>
            <a:r>
              <a:rPr lang="en-US" smtClean="0"/>
              <a:t>Vice President</a:t>
            </a:r>
          </a:p>
        </p:txBody>
      </p:sp>
      <p:sp>
        <p:nvSpPr>
          <p:cNvPr id="82946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Club Awards</a:t>
            </a:r>
          </a:p>
        </p:txBody>
      </p:sp>
      <p:pic>
        <p:nvPicPr>
          <p:cNvPr id="82947" name="Picture 4" descr="Nik cr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83438" y="1162050"/>
            <a:ext cx="1736725" cy="1741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Most Improved</a:t>
            </a:r>
          </a:p>
        </p:txBody>
      </p:sp>
      <p:pic>
        <p:nvPicPr>
          <p:cNvPr id="83970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/>
              <a:t>Financial Report – Functional Areas</a:t>
            </a:r>
          </a:p>
        </p:txBody>
      </p:sp>
      <p:graphicFrame>
        <p:nvGraphicFramePr>
          <p:cNvPr id="6" name="Chart 5"/>
          <p:cNvGraphicFramePr>
            <a:graphicFrameLocks noGrp="1"/>
          </p:cNvGraphicFramePr>
          <p:nvPr/>
        </p:nvGraphicFramePr>
        <p:xfrm>
          <a:off x="0" y="1471671"/>
          <a:ext cx="9144000" cy="5798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Christina Lauer &amp; Mark Raugust</a:t>
            </a:r>
          </a:p>
        </p:txBody>
      </p:sp>
      <p:pic>
        <p:nvPicPr>
          <p:cNvPr id="86018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775" y="1968500"/>
            <a:ext cx="3965575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2"/>
          <p:cNvPicPr>
            <a:picLocks noChangeAspect="1"/>
          </p:cNvPicPr>
          <p:nvPr/>
        </p:nvPicPr>
        <p:blipFill>
          <a:blip r:embed="rId4"/>
          <a:srcRect l="34067"/>
          <a:stretch>
            <a:fillRect/>
          </a:stretch>
        </p:blipFill>
        <p:spPr bwMode="auto">
          <a:xfrm>
            <a:off x="4689475" y="1968500"/>
            <a:ext cx="395605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Rookies of the Year</a:t>
            </a:r>
          </a:p>
        </p:txBody>
      </p:sp>
      <p:pic>
        <p:nvPicPr>
          <p:cNvPr id="88066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/>
              <a:t>Luciana Juvenal &amp; Eran Gourdes</a:t>
            </a:r>
          </a:p>
        </p:txBody>
      </p:sp>
      <p:pic>
        <p:nvPicPr>
          <p:cNvPr id="90114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9363" y="2246313"/>
            <a:ext cx="3459162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3763" y="2246313"/>
            <a:ext cx="3459162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Veterans of the Year</a:t>
            </a:r>
          </a:p>
        </p:txBody>
      </p:sp>
      <p:pic>
        <p:nvPicPr>
          <p:cNvPr id="92162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Holli Finneren &amp; Bryan Frank</a:t>
            </a:r>
          </a:p>
        </p:txBody>
      </p:sp>
      <p:pic>
        <p:nvPicPr>
          <p:cNvPr id="94210" name="Picture 1"/>
          <p:cNvPicPr>
            <a:picLocks noChangeAspect="1"/>
          </p:cNvPicPr>
          <p:nvPr/>
        </p:nvPicPr>
        <p:blipFill>
          <a:blip r:embed="rId3"/>
          <a:srcRect l="21153" t="-667" r="19353" b="667"/>
          <a:stretch>
            <a:fillRect/>
          </a:stretch>
        </p:blipFill>
        <p:spPr bwMode="auto">
          <a:xfrm>
            <a:off x="914400" y="2127250"/>
            <a:ext cx="3294063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11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9163" y="2127250"/>
            <a:ext cx="3656012" cy="365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Spirit of DC Tri</a:t>
            </a:r>
          </a:p>
        </p:txBody>
      </p:sp>
      <p:pic>
        <p:nvPicPr>
          <p:cNvPr id="96258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Gabi Torres</a:t>
            </a:r>
          </a:p>
        </p:txBody>
      </p:sp>
      <p:pic>
        <p:nvPicPr>
          <p:cNvPr id="98306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1689100"/>
            <a:ext cx="3652837" cy="487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Club Member of the Year</a:t>
            </a:r>
          </a:p>
        </p:txBody>
      </p:sp>
      <p:pic>
        <p:nvPicPr>
          <p:cNvPr id="100354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Tuan Nguyen</a:t>
            </a:r>
          </a:p>
        </p:txBody>
      </p:sp>
      <p:pic>
        <p:nvPicPr>
          <p:cNvPr id="102402" name="Picture 2"/>
          <p:cNvPicPr>
            <a:picLocks noChangeAspect="1"/>
          </p:cNvPicPr>
          <p:nvPr/>
        </p:nvPicPr>
        <p:blipFill>
          <a:blip r:embed="rId3"/>
          <a:srcRect t="28696" b="13913"/>
          <a:stretch>
            <a:fillRect/>
          </a:stretch>
        </p:blipFill>
        <p:spPr bwMode="auto">
          <a:xfrm>
            <a:off x="2643188" y="1968500"/>
            <a:ext cx="3857625" cy="39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President’s Award</a:t>
            </a:r>
          </a:p>
        </p:txBody>
      </p:sp>
      <p:pic>
        <p:nvPicPr>
          <p:cNvPr id="104450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Becky Hirselj</a:t>
            </a:r>
          </a:p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Director of Membership Development</a:t>
            </a:r>
            <a:endParaRPr lang="en-US" sz="1200" smtClean="0">
              <a:solidFill>
                <a:schemeClr val="tx1"/>
              </a:solidFill>
            </a:endParaRPr>
          </a:p>
        </p:txBody>
      </p:sp>
      <p:sp>
        <p:nvSpPr>
          <p:cNvPr id="25602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Membership Update</a:t>
            </a:r>
          </a:p>
        </p:txBody>
      </p:sp>
      <p:pic>
        <p:nvPicPr>
          <p:cNvPr id="25603" name="Picture 1" descr="10155881_10152099700946592_7816451594213663449_n.jpg"/>
          <p:cNvPicPr>
            <a:picLocks noChangeAspect="1"/>
          </p:cNvPicPr>
          <p:nvPr/>
        </p:nvPicPr>
        <p:blipFill>
          <a:blip r:embed="rId3"/>
          <a:srcRect l="24988" t="5893" r="27248" b="43401"/>
          <a:stretch>
            <a:fillRect/>
          </a:stretch>
        </p:blipFill>
        <p:spPr bwMode="auto">
          <a:xfrm>
            <a:off x="7078663" y="1279525"/>
            <a:ext cx="1616075" cy="1682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smtClean="0"/>
              <a:t>Jen Hartz</a:t>
            </a:r>
          </a:p>
        </p:txBody>
      </p:sp>
      <p:pic>
        <p:nvPicPr>
          <p:cNvPr id="106498" name="Picture 1"/>
          <p:cNvPicPr>
            <a:picLocks noChangeAspect="1"/>
          </p:cNvPicPr>
          <p:nvPr/>
        </p:nvPicPr>
        <p:blipFill>
          <a:blip r:embed="rId3"/>
          <a:srcRect l="42546" t="18307" r="12436" b="6235"/>
          <a:stretch>
            <a:fillRect/>
          </a:stretch>
        </p:blipFill>
        <p:spPr bwMode="auto">
          <a:xfrm>
            <a:off x="3019425" y="2106613"/>
            <a:ext cx="3409950" cy="3954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Closing Remarks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1"/>
          <p:cNvSpPr>
            <a:spLocks noGrp="1"/>
          </p:cNvSpPr>
          <p:nvPr>
            <p:ph type="title" idx="4294967295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smtClean="0">
                <a:ea typeface="Arial" pitchFamily="-72" charset="0"/>
                <a:cs typeface="Arial" pitchFamily="-72" charset="0"/>
              </a:rPr>
              <a:t>Membership Demographics</a:t>
            </a:r>
            <a:endParaRPr lang="en-US" smtClean="0">
              <a:solidFill>
                <a:srgbClr val="FF0000"/>
              </a:solidFill>
              <a:ea typeface="Arial" pitchFamily="-72" charset="0"/>
              <a:cs typeface="Arial" pitchFamily="-72" charset="0"/>
            </a:endParaRPr>
          </a:p>
        </p:txBody>
      </p:sp>
      <p:pic>
        <p:nvPicPr>
          <p:cNvPr id="27650" name="Picture 2" descr="https://encrypted-tbn0.gstatic.com/images?q=tbn:ANd9GcSIaGb6Da3G2c0MfvwtTEr6j5YMv6Ov_gc_Cb1j8ft-REWA14GvIh6w91Z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6113" y="1887538"/>
            <a:ext cx="1217612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4" descr="https://encrypted-tbn0.gstatic.com/images?q=tbn:ANd9GcRrEyVlaWx0_FK_sz86j-CnUC_pfEqw_Xq_xZUm5CMIyEI_-X2hRUpx1BH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8388" y="1887538"/>
            <a:ext cx="1279525" cy="1217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1"/>
          <p:cNvSpPr>
            <a:spLocks noChangeArrowheads="1"/>
          </p:cNvSpPr>
          <p:nvPr/>
        </p:nvSpPr>
        <p:spPr bwMode="auto">
          <a:xfrm>
            <a:off x="2555875" y="3317875"/>
            <a:ext cx="84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w Cen MT" charset="0"/>
              </a:rPr>
              <a:t>49%</a:t>
            </a:r>
          </a:p>
        </p:txBody>
      </p:sp>
      <p:sp>
        <p:nvSpPr>
          <p:cNvPr id="27653" name="Rectangle 6"/>
          <p:cNvSpPr>
            <a:spLocks noChangeArrowheads="1"/>
          </p:cNvSpPr>
          <p:nvPr/>
        </p:nvSpPr>
        <p:spPr bwMode="auto">
          <a:xfrm>
            <a:off x="831850" y="3317875"/>
            <a:ext cx="844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>
                <a:latin typeface="Tw Cen MT" charset="0"/>
              </a:rPr>
              <a:t>51%</a:t>
            </a:r>
          </a:p>
        </p:txBody>
      </p:sp>
      <p:pic>
        <p:nvPicPr>
          <p:cNvPr id="27654" name="Shape 157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79900" y="1652588"/>
            <a:ext cx="437832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Shape 158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48250" y="3986213"/>
            <a:ext cx="3609975" cy="229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Shape 159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2713" y="4046538"/>
            <a:ext cx="416718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Program Highlights</a:t>
            </a:r>
          </a:p>
        </p:txBody>
      </p:sp>
      <p:pic>
        <p:nvPicPr>
          <p:cNvPr id="29698" name="Picture 3" descr="DC Tri Logo_CMYK_S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7213" y="5283200"/>
            <a:ext cx="1819275" cy="1093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Rectangle 1027"/>
          <p:cNvSpPr>
            <a:spLocks noChangeArrowheads="1"/>
          </p:cNvSpPr>
          <p:nvPr/>
        </p:nvSpPr>
        <p:spPr bwMode="auto">
          <a:xfrm>
            <a:off x="7550150" y="33972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9700" name="Picture 10"/>
          <p:cNvPicPr>
            <a:picLocks noChangeAspect="1"/>
          </p:cNvPicPr>
          <p:nvPr/>
        </p:nvPicPr>
        <p:blipFill>
          <a:blip r:embed="rId4"/>
          <a:srcRect l="14400" r="20160"/>
          <a:stretch>
            <a:fillRect/>
          </a:stretch>
        </p:blipFill>
        <p:spPr bwMode="auto">
          <a:xfrm>
            <a:off x="7194550" y="1270000"/>
            <a:ext cx="1531938" cy="1755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9701" name="Rectangle 1029"/>
          <p:cNvSpPr>
            <a:spLocks noChangeArrowheads="1"/>
          </p:cNvSpPr>
          <p:nvPr/>
        </p:nvSpPr>
        <p:spPr bwMode="auto">
          <a:xfrm>
            <a:off x="1371600" y="2728913"/>
            <a:ext cx="5227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9702" name="Text Placeholder 8"/>
          <p:cNvSpPr>
            <a:spLocks/>
          </p:cNvSpPr>
          <p:nvPr/>
        </p:nvSpPr>
        <p:spPr bwMode="auto">
          <a:xfrm>
            <a:off x="1371600" y="2743200"/>
            <a:ext cx="7123113" cy="167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defTabSz="91440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-72" charset="2"/>
              <a:buNone/>
            </a:pPr>
            <a:r>
              <a:rPr lang="en-US" sz="2800">
                <a:solidFill>
                  <a:schemeClr val="tx2"/>
                </a:solidFill>
                <a:latin typeface="Tw Cen MT" charset="0"/>
                <a:ea typeface="Arial" pitchFamily="-72" charset="0"/>
                <a:cs typeface="Arial" pitchFamily="-72" charset="0"/>
              </a:rPr>
              <a:t>Matt Ferguson</a:t>
            </a:r>
          </a:p>
          <a:p>
            <a:pPr defTabSz="91440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-72" charset="2"/>
              <a:buNone/>
            </a:pPr>
            <a:r>
              <a:rPr lang="en-US" sz="2800">
                <a:solidFill>
                  <a:schemeClr val="tx2"/>
                </a:solidFill>
                <a:latin typeface="Tw Cen MT" charset="0"/>
                <a:ea typeface="Arial" pitchFamily="-72" charset="0"/>
                <a:cs typeface="Arial" pitchFamily="-72" charset="0"/>
              </a:rPr>
              <a:t>Director of Programs</a:t>
            </a:r>
            <a:endParaRPr lang="en-US" sz="1200">
              <a:latin typeface="Tw Cen MT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Programs Overview</a:t>
            </a:r>
          </a:p>
        </p:txBody>
      </p:sp>
      <p:sp>
        <p:nvSpPr>
          <p:cNvPr id="10" name="Content Placeholder 12"/>
          <p:cNvSpPr txBox="1">
            <a:spLocks/>
          </p:cNvSpPr>
          <p:nvPr/>
        </p:nvSpPr>
        <p:spPr>
          <a:xfrm>
            <a:off x="0" y="1658938"/>
            <a:ext cx="9144000" cy="5199062"/>
          </a:xfrm>
          <a:prstGeom prst="rect">
            <a:avLst/>
          </a:prstGeom>
        </p:spPr>
        <p:txBody>
          <a:bodyPr>
            <a:prstTxWarp prst="textNoShape">
              <a:avLst/>
            </a:prstTxWarp>
            <a:normAutofit fontScale="25000" lnSpcReduction="20000"/>
          </a:bodyPr>
          <a:lstStyle/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We are the only club in the nation to offer such a comprehensive suite of training programs! Regardless of where you are in your triathlon career, we have a training program designed to help you achieve your multisport goals!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6400" b="1" u="sng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New </a:t>
            </a: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Triathlete Program (NTP</a:t>
            </a: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designed for the newbie, guides athletes to the finish line of their first tri.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32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Olympic Distance Program (ODP)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two plans: the beginner/intermediate and intermediate/advanced. 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32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Half </a:t>
            </a:r>
            <a:r>
              <a:rPr lang="en-US" sz="6400" b="1" u="sng" dirty="0" err="1">
                <a:solidFill>
                  <a:srgbClr val="000000"/>
                </a:solidFill>
                <a:latin typeface="Tw Cen MT" charset="0"/>
              </a:rPr>
              <a:t>IronMan</a:t>
            </a: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 Program (HIP)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takes athletes who have plenty of experience at shorter distances and builds the fitness and endurance necessary to tackle 70.3 miles of swimming, biking, and running. 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32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 err="1">
                <a:solidFill>
                  <a:srgbClr val="000000"/>
                </a:solidFill>
                <a:latin typeface="Tw Cen MT" charset="0"/>
              </a:rPr>
              <a:t>IronMan</a:t>
            </a: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 Program (IMP)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designed for athletes who have raced at shorter distances and are looking to “go long” for the first time. Also designed for the veteran looking to train with a group, improve their PR, and looking for a cost-effective training plan.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32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Off-Season Spin Program (OSP)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a supplemental sport-specific training program to maintain and build cycling fitness during the offseason.</a:t>
            </a: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3200" u="sng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Masters Swim Program (MSP)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a supplemental sport-specific training program geared toward triathlon-specific swim training. </a:t>
            </a:r>
            <a:endParaRPr lang="en-US" sz="6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endParaRPr lang="en-US" sz="32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0"/>
              </a:spcBef>
              <a:buClr>
                <a:srgbClr val="1C31E1"/>
              </a:buClr>
              <a:buSzPct val="60000"/>
              <a:defRPr/>
            </a:pPr>
            <a:r>
              <a:rPr lang="en-US" sz="6400" b="1" u="sng" dirty="0">
                <a:solidFill>
                  <a:srgbClr val="000000"/>
                </a:solidFill>
                <a:latin typeface="Tw Cen MT" charset="0"/>
              </a:rPr>
              <a:t>Elite Team Program (ETP) 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–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representing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 </a:t>
            </a:r>
            <a:r>
              <a:rPr lang="en-US" sz="6400" dirty="0">
                <a:solidFill>
                  <a:srgbClr val="000000"/>
                </a:solidFill>
                <a:latin typeface="Tw Cen MT" charset="0"/>
              </a:rPr>
              <a:t>the pinnacle of our club and our sport, the fastest among us train and race together as a team. Serving as role models and mentors, these elite athletes lead by example. </a:t>
            </a: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64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With 7 Programs, 30 volunteer staff members, and nearly 600 athletes, </a:t>
            </a:r>
          </a:p>
          <a:p>
            <a:pPr marL="319088" indent="-319088" algn="ctr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our training programs are by far our largest membership </a:t>
            </a:r>
            <a:r>
              <a:rPr lang="en-US" sz="6400" b="1" dirty="0" err="1">
                <a:solidFill>
                  <a:srgbClr val="000000"/>
                </a:solidFill>
                <a:latin typeface="Tw Cen MT" charset="0"/>
              </a:rPr>
              <a:t>touchpoint</a:t>
            </a:r>
            <a:r>
              <a:rPr lang="en-US" sz="6400" b="1" dirty="0">
                <a:solidFill>
                  <a:srgbClr val="000000"/>
                </a:solidFill>
                <a:latin typeface="Tw Cen MT" charset="0"/>
              </a:rPr>
              <a:t>!  </a:t>
            </a:r>
            <a:endParaRPr lang="en-US" sz="6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6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endParaRPr lang="en-US" sz="1400" b="1" dirty="0">
              <a:solidFill>
                <a:srgbClr val="000000"/>
              </a:solidFill>
              <a:latin typeface="Tw Cen MT" charset="0"/>
            </a:endParaRPr>
          </a:p>
          <a:p>
            <a:pPr marL="319088" indent="-319088" defTabSz="914400">
              <a:spcBef>
                <a:spcPts val="700"/>
              </a:spcBef>
              <a:buClr>
                <a:srgbClr val="1C31E1"/>
              </a:buClr>
              <a:buSzPct val="60000"/>
              <a:defRPr/>
            </a:pPr>
            <a:r>
              <a:rPr lang="en-US" sz="1400" dirty="0">
                <a:solidFill>
                  <a:srgbClr val="000000"/>
                </a:solidFill>
                <a:latin typeface="Tw Cen MT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Custom 2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FD0E23"/>
      </a:accent1>
      <a:accent2>
        <a:srgbClr val="1C31E1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FD0E23"/>
    </a:accent1>
    <a:accent2>
      <a:srgbClr val="1C31E1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Median.thmx</Template>
  <TotalTime>6747</TotalTime>
  <Words>1142</Words>
  <Application>Microsoft Office PowerPoint</Application>
  <PresentationFormat>On-screen Show (4:3)</PresentationFormat>
  <Paragraphs>258</Paragraphs>
  <Slides>61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9" baseType="lpstr">
      <vt:lpstr>Arial</vt:lpstr>
      <vt:lpstr>ＭＳ Ｐゴシック</vt:lpstr>
      <vt:lpstr>Tw Cen MT</vt:lpstr>
      <vt:lpstr>Wingdings</vt:lpstr>
      <vt:lpstr>Wingdings 2</vt:lpstr>
      <vt:lpstr>Calibri</vt:lpstr>
      <vt:lpstr>Questrial</vt:lpstr>
      <vt:lpstr>Median</vt:lpstr>
      <vt:lpstr>DC TRIATHLON CLUB</vt:lpstr>
      <vt:lpstr>Welcome</vt:lpstr>
      <vt:lpstr>Financial Report</vt:lpstr>
      <vt:lpstr>Financial Report - Growth </vt:lpstr>
      <vt:lpstr>Financial Report – Functional Areas</vt:lpstr>
      <vt:lpstr>Membership Update</vt:lpstr>
      <vt:lpstr>Membership Demographics</vt:lpstr>
      <vt:lpstr>Program Highlights</vt:lpstr>
      <vt:lpstr>Programs Overview</vt:lpstr>
      <vt:lpstr>Program Personnel</vt:lpstr>
      <vt:lpstr> For all that you do to make our programs a success, THANK YOU!!! </vt:lpstr>
      <vt:lpstr>DC Tri Club / Snapple Elite Team</vt:lpstr>
      <vt:lpstr>First…the women</vt:lpstr>
      <vt:lpstr>Heather Prochnow</vt:lpstr>
      <vt:lpstr>Holli Finneren</vt:lpstr>
      <vt:lpstr>Leslie Puzio</vt:lpstr>
      <vt:lpstr>Cindy Hutchings</vt:lpstr>
      <vt:lpstr>Paige Wooden</vt:lpstr>
      <vt:lpstr>Emily Richard</vt:lpstr>
      <vt:lpstr>Stephanie Lundeby</vt:lpstr>
      <vt:lpstr>Now…the men</vt:lpstr>
      <vt:lpstr>Bryan Frank</vt:lpstr>
      <vt:lpstr>or… Bryan Frank</vt:lpstr>
      <vt:lpstr>you decide!</vt:lpstr>
      <vt:lpstr>Adam Stolzberg</vt:lpstr>
      <vt:lpstr>Alex Murray</vt:lpstr>
      <vt:lpstr>Joe Munchak</vt:lpstr>
      <vt:lpstr>Michael Hepp</vt:lpstr>
      <vt:lpstr>Mikal Davis</vt:lpstr>
      <vt:lpstr>John Chambers</vt:lpstr>
      <vt:lpstr>Bart Forsyth &amp; Mindy Ko</vt:lpstr>
      <vt:lpstr>Congratulations Elite Team Athletes!</vt:lpstr>
      <vt:lpstr>Club Training &amp; Racing</vt:lpstr>
      <vt:lpstr>Community Groups</vt:lpstr>
      <vt:lpstr>Community Groups</vt:lpstr>
      <vt:lpstr>Gear &amp; Merchandise</vt:lpstr>
      <vt:lpstr>Partnerships </vt:lpstr>
      <vt:lpstr>Local Partners</vt:lpstr>
      <vt:lpstr>Online/National Partners</vt:lpstr>
      <vt:lpstr>Racing Partners</vt:lpstr>
      <vt:lpstr>Contributors, Affiliates, and  Additional Discount Providers </vt:lpstr>
      <vt:lpstr>USA Triathlon </vt:lpstr>
      <vt:lpstr>Volunteer Recognition</vt:lpstr>
      <vt:lpstr>Volunteer Recognition</vt:lpstr>
      <vt:lpstr>2016 Board of Directors  &amp; Staff</vt:lpstr>
      <vt:lpstr>2016 Board of Directors</vt:lpstr>
      <vt:lpstr>2016 Board Advisors &amp; Staff</vt:lpstr>
      <vt:lpstr>Club Awards</vt:lpstr>
      <vt:lpstr>Most Improved</vt:lpstr>
      <vt:lpstr>Christina Lauer &amp; Mark Raugust</vt:lpstr>
      <vt:lpstr>Rookies of the Year</vt:lpstr>
      <vt:lpstr>Luciana Juvenal &amp; Eran Gourdes</vt:lpstr>
      <vt:lpstr>Veterans of the Year</vt:lpstr>
      <vt:lpstr>Holli Finneren &amp; Bryan Frank</vt:lpstr>
      <vt:lpstr>Spirit of DC Tri</vt:lpstr>
      <vt:lpstr>Gabi Torres</vt:lpstr>
      <vt:lpstr>Club Member of the Year</vt:lpstr>
      <vt:lpstr>Tuan Nguyen</vt:lpstr>
      <vt:lpstr>President’s Award</vt:lpstr>
      <vt:lpstr>Jen Hartz</vt:lpstr>
      <vt:lpstr>Closing Remarks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DC TRIATHLON CLUB</dc:title>
  <dc:creator>Ryan Troll</dc:creator>
  <cp:lastModifiedBy>Angela Norcross</cp:lastModifiedBy>
  <cp:revision>373</cp:revision>
  <dcterms:created xsi:type="dcterms:W3CDTF">2012-10-27T12:30:23Z</dcterms:created>
  <dcterms:modified xsi:type="dcterms:W3CDTF">2015-11-14T02:26:28Z</dcterms:modified>
</cp:coreProperties>
</file>